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theme/themeOverride4.xml" ContentType="application/vnd.openxmlformats-officedocument.themeOverride+xml"/>
  <Override PartName="/ppt/notesSlides/notesSlide5.xml" ContentType="application/vnd.openxmlformats-officedocument.presentationml.notesSlide+xml"/>
  <Override PartName="/ppt/theme/themeOverride5.xml" ContentType="application/vnd.openxmlformats-officedocument.themeOverr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notesSlides/notesSlide19.xml" ContentType="application/vnd.openxmlformats-officedocument.presentationml.notesSlide+xml"/>
  <Override PartName="/ppt/theme/themeOverride21.xml" ContentType="application/vnd.openxmlformats-officedocument.themeOverride+xml"/>
  <Override PartName="/ppt/theme/themeOverride2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0" r:id="rId2"/>
  </p:sldMasterIdLst>
  <p:notesMasterIdLst>
    <p:notesMasterId r:id="rId48"/>
  </p:notesMasterIdLst>
  <p:sldIdLst>
    <p:sldId id="259" r:id="rId3"/>
    <p:sldId id="336" r:id="rId4"/>
    <p:sldId id="275" r:id="rId5"/>
    <p:sldId id="276" r:id="rId6"/>
    <p:sldId id="277" r:id="rId7"/>
    <p:sldId id="279" r:id="rId8"/>
    <p:sldId id="324" r:id="rId9"/>
    <p:sldId id="278" r:id="rId10"/>
    <p:sldId id="283" r:id="rId11"/>
    <p:sldId id="284" r:id="rId12"/>
    <p:sldId id="285" r:id="rId13"/>
    <p:sldId id="286" r:id="rId14"/>
    <p:sldId id="338" r:id="rId15"/>
    <p:sldId id="288" r:id="rId16"/>
    <p:sldId id="326" r:id="rId17"/>
    <p:sldId id="327" r:id="rId18"/>
    <p:sldId id="328" r:id="rId19"/>
    <p:sldId id="329" r:id="rId20"/>
    <p:sldId id="330" r:id="rId21"/>
    <p:sldId id="331" r:id="rId22"/>
    <p:sldId id="332" r:id="rId23"/>
    <p:sldId id="333" r:id="rId24"/>
    <p:sldId id="334" r:id="rId25"/>
    <p:sldId id="325" r:id="rId26"/>
    <p:sldId id="349" r:id="rId27"/>
    <p:sldId id="321" r:id="rId28"/>
    <p:sldId id="322" r:id="rId29"/>
    <p:sldId id="308" r:id="rId30"/>
    <p:sldId id="309" r:id="rId31"/>
    <p:sldId id="310" r:id="rId32"/>
    <p:sldId id="312" r:id="rId33"/>
    <p:sldId id="341" r:id="rId34"/>
    <p:sldId id="342" r:id="rId35"/>
    <p:sldId id="344" r:id="rId36"/>
    <p:sldId id="346" r:id="rId37"/>
    <p:sldId id="347" r:id="rId38"/>
    <p:sldId id="348" r:id="rId39"/>
    <p:sldId id="345" r:id="rId40"/>
    <p:sldId id="350" r:id="rId41"/>
    <p:sldId id="339" r:id="rId42"/>
    <p:sldId id="340" r:id="rId43"/>
    <p:sldId id="335" r:id="rId44"/>
    <p:sldId id="313" r:id="rId45"/>
    <p:sldId id="261" r:id="rId46"/>
    <p:sldId id="262" r:id="rId47"/>
  </p:sldIdLst>
  <p:sldSz cx="9144000" cy="6858000" type="screen4x3"/>
  <p:notesSz cx="7019925" cy="9305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922" autoAdjust="0"/>
    <p:restoredTop sz="78388" autoAdjust="0"/>
  </p:normalViewPr>
  <p:slideViewPr>
    <p:cSldViewPr>
      <p:cViewPr>
        <p:scale>
          <a:sx n="96" d="100"/>
          <a:sy n="96" d="100"/>
        </p:scale>
        <p:origin x="-90" y="21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85" d="100"/>
          <a:sy n="85" d="100"/>
        </p:scale>
        <p:origin x="-3834" y="-96"/>
      </p:cViewPr>
      <p:guideLst>
        <p:guide orient="horz" pos="2931"/>
        <p:guide pos="221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1968" cy="465296"/>
          </a:xfrm>
          <a:prstGeom prst="rect">
            <a:avLst/>
          </a:prstGeom>
        </p:spPr>
        <p:txBody>
          <a:bodyPr vert="horz" lIns="93287" tIns="46644" rIns="93287" bIns="46644" rtlCol="0"/>
          <a:lstStyle>
            <a:lvl1pPr algn="l">
              <a:defRPr sz="1200"/>
            </a:lvl1pPr>
          </a:lstStyle>
          <a:p>
            <a:endParaRPr lang="en-CA"/>
          </a:p>
        </p:txBody>
      </p:sp>
      <p:sp>
        <p:nvSpPr>
          <p:cNvPr id="3" name="Date Placeholder 2"/>
          <p:cNvSpPr>
            <a:spLocks noGrp="1"/>
          </p:cNvSpPr>
          <p:nvPr>
            <p:ph type="dt" idx="1"/>
          </p:nvPr>
        </p:nvSpPr>
        <p:spPr>
          <a:xfrm>
            <a:off x="3976333" y="0"/>
            <a:ext cx="3041968" cy="465296"/>
          </a:xfrm>
          <a:prstGeom prst="rect">
            <a:avLst/>
          </a:prstGeom>
        </p:spPr>
        <p:txBody>
          <a:bodyPr vert="horz" lIns="93287" tIns="46644" rIns="93287" bIns="46644" rtlCol="0"/>
          <a:lstStyle>
            <a:lvl1pPr algn="r">
              <a:defRPr sz="1200"/>
            </a:lvl1pPr>
          </a:lstStyle>
          <a:p>
            <a:fld id="{B9252349-4965-4512-8367-5D92616F8CBE}" type="datetimeFigureOut">
              <a:rPr lang="en-CA" smtClean="0"/>
              <a:t>12/04/2018</a:t>
            </a:fld>
            <a:endParaRPr lang="en-CA"/>
          </a:p>
        </p:txBody>
      </p:sp>
      <p:sp>
        <p:nvSpPr>
          <p:cNvPr id="4" name="Slide Image Placeholder 3"/>
          <p:cNvSpPr>
            <a:spLocks noGrp="1" noRot="1" noChangeAspect="1"/>
          </p:cNvSpPr>
          <p:nvPr>
            <p:ph type="sldImg" idx="2"/>
          </p:nvPr>
        </p:nvSpPr>
        <p:spPr>
          <a:xfrm>
            <a:off x="1184275" y="698500"/>
            <a:ext cx="4651375" cy="3489325"/>
          </a:xfrm>
          <a:prstGeom prst="rect">
            <a:avLst/>
          </a:prstGeom>
          <a:noFill/>
          <a:ln w="12700">
            <a:solidFill>
              <a:prstClr val="black"/>
            </a:solidFill>
          </a:ln>
        </p:spPr>
        <p:txBody>
          <a:bodyPr vert="horz" lIns="93287" tIns="46644" rIns="93287" bIns="46644" rtlCol="0" anchor="ctr"/>
          <a:lstStyle/>
          <a:p>
            <a:endParaRPr lang="en-CA"/>
          </a:p>
        </p:txBody>
      </p:sp>
      <p:sp>
        <p:nvSpPr>
          <p:cNvPr id="5" name="Notes Placeholder 4"/>
          <p:cNvSpPr>
            <a:spLocks noGrp="1"/>
          </p:cNvSpPr>
          <p:nvPr>
            <p:ph type="body" sz="quarter" idx="3"/>
          </p:nvPr>
        </p:nvSpPr>
        <p:spPr>
          <a:xfrm>
            <a:off x="701993" y="4420315"/>
            <a:ext cx="5615940" cy="4187666"/>
          </a:xfrm>
          <a:prstGeom prst="rect">
            <a:avLst/>
          </a:prstGeom>
        </p:spPr>
        <p:txBody>
          <a:bodyPr vert="horz" lIns="93287" tIns="46644" rIns="93287" bIns="46644"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839014"/>
            <a:ext cx="3041968" cy="465296"/>
          </a:xfrm>
          <a:prstGeom prst="rect">
            <a:avLst/>
          </a:prstGeom>
        </p:spPr>
        <p:txBody>
          <a:bodyPr vert="horz" lIns="93287" tIns="46644" rIns="93287" bIns="46644" rtlCol="0" anchor="b"/>
          <a:lstStyle>
            <a:lvl1pPr algn="l">
              <a:defRPr sz="1200"/>
            </a:lvl1pPr>
          </a:lstStyle>
          <a:p>
            <a:endParaRPr lang="en-CA"/>
          </a:p>
        </p:txBody>
      </p:sp>
      <p:sp>
        <p:nvSpPr>
          <p:cNvPr id="7" name="Slide Number Placeholder 6"/>
          <p:cNvSpPr>
            <a:spLocks noGrp="1"/>
          </p:cNvSpPr>
          <p:nvPr>
            <p:ph type="sldNum" sz="quarter" idx="5"/>
          </p:nvPr>
        </p:nvSpPr>
        <p:spPr>
          <a:xfrm>
            <a:off x="3976333" y="8839014"/>
            <a:ext cx="3041968" cy="465296"/>
          </a:xfrm>
          <a:prstGeom prst="rect">
            <a:avLst/>
          </a:prstGeom>
        </p:spPr>
        <p:txBody>
          <a:bodyPr vert="horz" lIns="93287" tIns="46644" rIns="93287" bIns="46644" rtlCol="0" anchor="b"/>
          <a:lstStyle>
            <a:lvl1pPr algn="r">
              <a:defRPr sz="1200"/>
            </a:lvl1pPr>
          </a:lstStyle>
          <a:p>
            <a:fld id="{75F10DBF-BEF4-4A51-AA19-2CE791F6F6FC}" type="slidenum">
              <a:rPr lang="en-CA" smtClean="0"/>
              <a:t>‹#›</a:t>
            </a:fld>
            <a:endParaRPr lang="en-CA"/>
          </a:p>
        </p:txBody>
      </p:sp>
    </p:spTree>
    <p:extLst>
      <p:ext uri="{BB962C8B-B14F-4D97-AF65-F5344CB8AC3E}">
        <p14:creationId xmlns:p14="http://schemas.microsoft.com/office/powerpoint/2010/main" val="2991797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5234" name="Rectangle 2"/>
          <p:cNvSpPr>
            <a:spLocks noGrp="1" noRot="1" noChangeAspect="1" noChangeArrowheads="1" noTextEdit="1"/>
          </p:cNvSpPr>
          <p:nvPr>
            <p:ph type="sldImg"/>
          </p:nvPr>
        </p:nvSpPr>
        <p:spPr>
          <a:ln/>
        </p:spPr>
      </p:sp>
      <p:sp>
        <p:nvSpPr>
          <p:cNvPr id="39352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a:xfrm>
            <a:off x="1184275" y="698500"/>
            <a:ext cx="4651375" cy="3489325"/>
          </a:xfrm>
          <a:solidFill>
            <a:srgbClr val="FFFFFF"/>
          </a:solidFill>
          <a:ln/>
        </p:spPr>
      </p:sp>
      <p:sp>
        <p:nvSpPr>
          <p:cNvPr id="152579" name="Rectangle 3"/>
          <p:cNvSpPr>
            <a:spLocks noGrp="1" noChangeArrowheads="1"/>
          </p:cNvSpPr>
          <p:nvPr>
            <p:ph type="body" idx="1"/>
          </p:nvPr>
        </p:nvSpPr>
        <p:spPr>
          <a:solidFill>
            <a:srgbClr val="FFFFFF"/>
          </a:solidFill>
          <a:ln>
            <a:solidFill>
              <a:srgbClr val="000000"/>
            </a:solidFill>
          </a:ln>
        </p:spPr>
        <p:txBody>
          <a:bodyPr lIns="94757" tIns="47379" rIns="94757" bIns="47379"/>
          <a:lstStyle/>
          <a:p>
            <a:r>
              <a:rPr lang="en-US" dirty="0" smtClean="0"/>
              <a:t>Make the point that TIME is the key variable in reliability calculations. Performance over a time period.</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1026"/>
          <p:cNvSpPr>
            <a:spLocks noGrp="1" noRot="1" noChangeAspect="1" noChangeArrowheads="1" noTextEdit="1"/>
          </p:cNvSpPr>
          <p:nvPr>
            <p:ph type="sldImg"/>
          </p:nvPr>
        </p:nvSpPr>
        <p:spPr>
          <a:xfrm>
            <a:off x="1184275" y="698500"/>
            <a:ext cx="4651375" cy="3489325"/>
          </a:xfrm>
          <a:solidFill>
            <a:srgbClr val="FFFFFF"/>
          </a:solidFill>
          <a:ln/>
        </p:spPr>
      </p:sp>
      <p:sp>
        <p:nvSpPr>
          <p:cNvPr id="153603" name="Rectangle 1027"/>
          <p:cNvSpPr>
            <a:spLocks noGrp="1" noChangeArrowheads="1"/>
          </p:cNvSpPr>
          <p:nvPr>
            <p:ph type="body" idx="1"/>
          </p:nvPr>
        </p:nvSpPr>
        <p:spPr>
          <a:solidFill>
            <a:srgbClr val="FFFFFF"/>
          </a:solidFill>
          <a:ln>
            <a:solidFill>
              <a:srgbClr val="000000"/>
            </a:solidFill>
          </a:ln>
        </p:spPr>
        <p:txBody>
          <a:bodyPr lIns="94757" tIns="47379" rIns="94757" bIns="47379"/>
          <a:lstStyle/>
          <a:p>
            <a:r>
              <a:rPr lang="en-US" smtClean="0"/>
              <a:t>Measures such as MTTF and MTBF are regularly used.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spect="1" noChangeArrowheads="1" noTextEdit="1"/>
          </p:cNvSpPr>
          <p:nvPr>
            <p:ph type="sldImg"/>
          </p:nvPr>
        </p:nvSpPr>
        <p:spPr>
          <a:xfrm>
            <a:off x="1184275" y="698500"/>
            <a:ext cx="4651375" cy="3489325"/>
          </a:xfrm>
          <a:solidFill>
            <a:srgbClr val="FFFFFF"/>
          </a:solidFill>
          <a:ln/>
        </p:spPr>
      </p:sp>
      <p:sp>
        <p:nvSpPr>
          <p:cNvPr id="154627" name="Rectangle 3"/>
          <p:cNvSpPr>
            <a:spLocks noGrp="1" noChangeArrowheads="1"/>
          </p:cNvSpPr>
          <p:nvPr>
            <p:ph type="body" idx="1"/>
          </p:nvPr>
        </p:nvSpPr>
        <p:spPr>
          <a:solidFill>
            <a:srgbClr val="FFFFFF"/>
          </a:solidFill>
          <a:ln>
            <a:solidFill>
              <a:srgbClr val="000000"/>
            </a:solidFill>
          </a:ln>
        </p:spPr>
        <p:txBody>
          <a:bodyPr lIns="94757" tIns="47379" rIns="94757" bIns="47379"/>
          <a:lstStyle/>
          <a:p>
            <a:r>
              <a:rPr lang="en-US" smtClean="0"/>
              <a:t>Make the point that some maintenance is done without assessing whether or not there is a significant impact to the business.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a:xfrm>
            <a:off x="1184275" y="698500"/>
            <a:ext cx="4651375" cy="3489325"/>
          </a:xfrm>
          <a:ln/>
        </p:spPr>
      </p:sp>
      <p:sp>
        <p:nvSpPr>
          <p:cNvPr id="155651" name="Rectangle 3"/>
          <p:cNvSpPr>
            <a:spLocks noGrp="1" noChangeArrowheads="1"/>
          </p:cNvSpPr>
          <p:nvPr>
            <p:ph type="body" idx="1"/>
          </p:nvPr>
        </p:nvSpPr>
        <p:spPr>
          <a:noFill/>
          <a:ln/>
        </p:spPr>
        <p:txBody>
          <a:bodyPr lIns="94757" tIns="47379" rIns="94757" bIns="47379"/>
          <a:lstStyle/>
          <a:p>
            <a:r>
              <a:rPr lang="en-US" smtClean="0"/>
              <a:t>Make reference to the impact of repair time on the availability.</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a:ln/>
        </p:spPr>
      </p:sp>
      <p:sp>
        <p:nvSpPr>
          <p:cNvPr id="207875" name="Rectangle 3"/>
          <p:cNvSpPr>
            <a:spLocks noGrp="1" noChangeArrowheads="1"/>
          </p:cNvSpPr>
          <p:nvPr>
            <p:ph type="body" idx="1"/>
          </p:nvPr>
        </p:nvSpPr>
        <p:spPr>
          <a:noFill/>
          <a:ln/>
        </p:spPr>
        <p:txBody>
          <a:bodyPr/>
          <a:lstStyle/>
          <a:p>
            <a:r>
              <a:rPr lang="en-US" smtClean="0"/>
              <a:t>Emphasise this is suitable when failure rate does not change with time.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Rot="1" noChangeAspect="1" noChangeArrowheads="1" noTextEdit="1"/>
          </p:cNvSpPr>
          <p:nvPr>
            <p:ph type="sldImg"/>
          </p:nvPr>
        </p:nvSpPr>
        <p:spPr>
          <a:xfrm>
            <a:off x="1187450" y="700088"/>
            <a:ext cx="4648200" cy="3486150"/>
          </a:xfrm>
          <a:ln/>
        </p:spPr>
      </p:sp>
      <p:sp>
        <p:nvSpPr>
          <p:cNvPr id="210947" name="Rectangle 3"/>
          <p:cNvSpPr>
            <a:spLocks noGrp="1" noChangeArrowheads="1"/>
          </p:cNvSpPr>
          <p:nvPr>
            <p:ph type="body" idx="1"/>
          </p:nvPr>
        </p:nvSpPr>
        <p:spPr>
          <a:noFill/>
          <a:ln/>
        </p:spPr>
        <p:txBody>
          <a:bodyPr/>
          <a:lstStyle/>
          <a:p>
            <a:r>
              <a:rPr lang="en-US" dirty="0" smtClean="0"/>
              <a:t>Illustrate how formula can be used. See if anyone surprised by result!</a:t>
            </a:r>
          </a:p>
          <a:p>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Grp="1" noRot="1" noChangeAspect="1" noChangeArrowheads="1" noTextEdit="1"/>
          </p:cNvSpPr>
          <p:nvPr>
            <p:ph type="sldImg"/>
          </p:nvPr>
        </p:nvSpPr>
        <p:spPr>
          <a:xfrm>
            <a:off x="1184275" y="698500"/>
            <a:ext cx="4651375" cy="3489325"/>
          </a:xfrm>
          <a:ln/>
        </p:spPr>
      </p:sp>
      <p:sp>
        <p:nvSpPr>
          <p:cNvPr id="211971" name="Rectangle 3"/>
          <p:cNvSpPr>
            <a:spLocks noGrp="1" noChangeArrowheads="1"/>
          </p:cNvSpPr>
          <p:nvPr>
            <p:ph type="body" idx="1"/>
          </p:nvPr>
        </p:nvSpPr>
        <p:spPr>
          <a:xfrm>
            <a:off x="701993" y="4420130"/>
            <a:ext cx="5615940" cy="4188038"/>
          </a:xfrm>
          <a:noFill/>
          <a:ln/>
        </p:spPr>
        <p:txBody>
          <a:bodyPr/>
          <a:lstStyle/>
          <a:p>
            <a:r>
              <a:rPr lang="en-US" dirty="0" smtClean="0"/>
              <a:t>What changed- not the equipment just your mission time! – Frank: please review this statement, I think the</a:t>
            </a:r>
            <a:r>
              <a:rPr lang="en-US" baseline="0" dirty="0" smtClean="0"/>
              <a:t> mission time has not changed (it is still one year, same turnaround schedule), what changed is the MTBF from 8,760 (previous slide) to MTTF = 87,600 hours.</a:t>
            </a:r>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Grp="1" noRot="1" noChangeAspect="1" noChangeArrowheads="1" noTextEdit="1"/>
          </p:cNvSpPr>
          <p:nvPr>
            <p:ph type="sldImg"/>
          </p:nvPr>
        </p:nvSpPr>
        <p:spPr>
          <a:xfrm>
            <a:off x="1187450" y="700088"/>
            <a:ext cx="4648200" cy="3486150"/>
          </a:xfrm>
          <a:ln/>
        </p:spPr>
      </p:sp>
      <p:sp>
        <p:nvSpPr>
          <p:cNvPr id="215043" name="Rectangle 3"/>
          <p:cNvSpPr>
            <a:spLocks noGrp="1" noChangeArrowheads="1"/>
          </p:cNvSpPr>
          <p:nvPr>
            <p:ph type="body" idx="1"/>
          </p:nvPr>
        </p:nvSpPr>
        <p:spPr>
          <a:noFill/>
          <a:ln/>
        </p:spPr>
        <p:txBody>
          <a:bodyPr/>
          <a:lstStyle/>
          <a:p>
            <a:r>
              <a:rPr lang="en-US" smtClean="0"/>
              <a:t>Again can do the reverse and calculate MTBF – assuming steady state.</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a:xfrm>
            <a:off x="1184275" y="698500"/>
            <a:ext cx="4651375" cy="3489325"/>
          </a:xfrm>
          <a:solidFill>
            <a:srgbClr val="FFFFFF"/>
          </a:solidFill>
          <a:ln/>
        </p:spPr>
      </p:sp>
      <p:sp>
        <p:nvSpPr>
          <p:cNvPr id="158723" name="Rectangle 3"/>
          <p:cNvSpPr>
            <a:spLocks noGrp="1" noChangeArrowheads="1"/>
          </p:cNvSpPr>
          <p:nvPr>
            <p:ph type="body" idx="1"/>
          </p:nvPr>
        </p:nvSpPr>
        <p:spPr>
          <a:solidFill>
            <a:srgbClr val="FFFFFF"/>
          </a:solidFill>
          <a:ln>
            <a:solidFill>
              <a:srgbClr val="000000"/>
            </a:solidFill>
          </a:ln>
        </p:spPr>
        <p:txBody>
          <a:bodyPr lIns="94757" tIns="47379" rIns="94757" bIns="47379"/>
          <a:lstStyle/>
          <a:p>
            <a:r>
              <a:rPr lang="en-US" dirty="0" smtClean="0"/>
              <a:t>These basic tools provide a framework to make decisions that impact on the business regarding failures. They are simple, systematic and require understanding of the principles of reliability engineering. They can be used by anyone in the organization and are extremely powerful where there is widespread buy. It provides a language to be able to talk about Problems and causes of failures, and their impacts on the business.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9410" name="Rectangle 2"/>
          <p:cNvSpPr>
            <a:spLocks noGrp="1" noRot="1" noChangeAspect="1" noChangeArrowheads="1" noTextEdit="1"/>
          </p:cNvSpPr>
          <p:nvPr>
            <p:ph type="sldImg"/>
          </p:nvPr>
        </p:nvSpPr>
        <p:spPr>
          <a:xfrm>
            <a:off x="1189038" y="700088"/>
            <a:ext cx="4649787" cy="3486150"/>
          </a:xfrm>
          <a:ln/>
        </p:spPr>
      </p:sp>
      <p:sp>
        <p:nvSpPr>
          <p:cNvPr id="4369411" name="Rectangle 3"/>
          <p:cNvSpPr>
            <a:spLocks noGrp="1" noChangeArrowheads="1"/>
          </p:cNvSpPr>
          <p:nvPr>
            <p:ph type="body" idx="1"/>
          </p:nvPr>
        </p:nvSpPr>
        <p:spPr/>
        <p:txBody>
          <a:bodyPr/>
          <a:lstStyle/>
          <a:p>
            <a:pPr>
              <a:buFontTx/>
              <a:buChar char="•"/>
            </a:pPr>
            <a:r>
              <a:rPr lang="en-US">
                <a:latin typeface="Comic Sans MS" pitchFamily="66" charset="0"/>
              </a:rPr>
              <a:t>	 consist of blocks connected in parallel or series.</a:t>
            </a:r>
          </a:p>
          <a:p>
            <a:endParaRPr lang="en-US">
              <a:latin typeface="Comic Sans MS" pitchFamily="66" charset="0"/>
            </a:endParaRPr>
          </a:p>
          <a:p>
            <a:pPr>
              <a:buFontTx/>
              <a:buChar char="•"/>
            </a:pPr>
            <a:r>
              <a:rPr lang="en-US">
                <a:latin typeface="Comic Sans MS" pitchFamily="66" charset="0"/>
              </a:rPr>
              <a:t>	connections are used to represent success relationships </a:t>
            </a:r>
          </a:p>
          <a:p>
            <a:endParaRPr lang="en-US">
              <a:latin typeface="Comic Sans MS" pitchFamily="66" charset="0"/>
            </a:endParaRPr>
          </a:p>
          <a:p>
            <a:pPr>
              <a:buFontTx/>
              <a:buChar char="•"/>
            </a:pPr>
            <a:r>
              <a:rPr lang="en-US">
                <a:latin typeface="Comic Sans MS" pitchFamily="66" charset="0"/>
              </a:rPr>
              <a:t>    nodes are used to represent voting relationships.</a:t>
            </a:r>
          </a:p>
          <a:p>
            <a:endParaRPr lang="en-US">
              <a:latin typeface="Comic Sans MS" pitchFamily="66" charset="0"/>
            </a:endParaRPr>
          </a:p>
          <a:p>
            <a:pPr>
              <a:buFontTx/>
              <a:buChar char="•"/>
            </a:pPr>
            <a:r>
              <a:rPr lang="en-US">
                <a:latin typeface="Comic Sans MS" pitchFamily="66" charset="0"/>
              </a:rPr>
              <a:t>	All blocks must be connected, </a:t>
            </a:r>
            <a:endParaRPr lang="en-AU">
              <a:latin typeface="Comic Sans MS" pitchFamily="66"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1458" name="Rectangle 2"/>
          <p:cNvSpPr>
            <a:spLocks noGrp="1" noRot="1" noChangeAspect="1" noChangeArrowheads="1" noTextEdit="1"/>
          </p:cNvSpPr>
          <p:nvPr>
            <p:ph type="sldImg"/>
          </p:nvPr>
        </p:nvSpPr>
        <p:spPr>
          <a:xfrm>
            <a:off x="1189038" y="700088"/>
            <a:ext cx="4649787" cy="3486150"/>
          </a:xfrm>
          <a:ln/>
        </p:spPr>
      </p:sp>
      <p:sp>
        <p:nvSpPr>
          <p:cNvPr id="43714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3506" name="Rectangle 2"/>
          <p:cNvSpPr>
            <a:spLocks noGrp="1" noRot="1" noChangeAspect="1" noChangeArrowheads="1" noTextEdit="1"/>
          </p:cNvSpPr>
          <p:nvPr>
            <p:ph type="sldImg"/>
          </p:nvPr>
        </p:nvSpPr>
        <p:spPr>
          <a:xfrm>
            <a:off x="1189038" y="700088"/>
            <a:ext cx="4649787" cy="3486150"/>
          </a:xfrm>
          <a:ln/>
        </p:spPr>
      </p:sp>
      <p:sp>
        <p:nvSpPr>
          <p:cNvPr id="43735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7602" name="Rectangle 2"/>
          <p:cNvSpPr>
            <a:spLocks noGrp="1" noRot="1" noChangeAspect="1" noChangeArrowheads="1" noTextEdit="1"/>
          </p:cNvSpPr>
          <p:nvPr>
            <p:ph type="sldImg"/>
          </p:nvPr>
        </p:nvSpPr>
        <p:spPr>
          <a:xfrm>
            <a:off x="1189038" y="700088"/>
            <a:ext cx="4649787" cy="3486150"/>
          </a:xfrm>
          <a:ln/>
        </p:spPr>
      </p:sp>
      <p:sp>
        <p:nvSpPr>
          <p:cNvPr id="43776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9650" name="Rectangle 2"/>
          <p:cNvSpPr>
            <a:spLocks noGrp="1" noRot="1" noChangeAspect="1" noChangeArrowheads="1" noTextEdit="1"/>
          </p:cNvSpPr>
          <p:nvPr>
            <p:ph type="sldImg"/>
          </p:nvPr>
        </p:nvSpPr>
        <p:spPr>
          <a:xfrm>
            <a:off x="1189038" y="700088"/>
            <a:ext cx="4649787" cy="3486150"/>
          </a:xfrm>
          <a:ln/>
        </p:spPr>
      </p:sp>
      <p:sp>
        <p:nvSpPr>
          <p:cNvPr id="437965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3746" name="Rectangle 2"/>
          <p:cNvSpPr>
            <a:spLocks noGrp="1" noRot="1" noChangeAspect="1" noChangeArrowheads="1" noTextEdit="1"/>
          </p:cNvSpPr>
          <p:nvPr>
            <p:ph type="sldImg"/>
          </p:nvPr>
        </p:nvSpPr>
        <p:spPr>
          <a:xfrm>
            <a:off x="1189038" y="700088"/>
            <a:ext cx="4649787" cy="3486150"/>
          </a:xfrm>
          <a:ln/>
        </p:spPr>
      </p:sp>
      <p:sp>
        <p:nvSpPr>
          <p:cNvPr id="43837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Rot="1" noChangeAspect="1" noChangeArrowheads="1" noTextEdit="1"/>
          </p:cNvSpPr>
          <p:nvPr>
            <p:ph type="sldImg"/>
          </p:nvPr>
        </p:nvSpPr>
        <p:spPr>
          <a:xfrm>
            <a:off x="1189038" y="700088"/>
            <a:ext cx="4649787" cy="3486150"/>
          </a:xfrm>
          <a:ln/>
        </p:spPr>
      </p:sp>
      <p:sp>
        <p:nvSpPr>
          <p:cNvPr id="20070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060C30-6CC1-4E6E-B134-6D77F56C2AA9}" type="slidenum">
              <a:rPr lang="en-CA"/>
              <a:pPr/>
              <a:t>43</a:t>
            </a:fld>
            <a:endParaRPr lang="en-CA"/>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n-CA" dirty="0"/>
          </a:p>
        </p:txBody>
      </p:sp>
    </p:spTree>
    <p:extLst>
      <p:ext uri="{BB962C8B-B14F-4D97-AF65-F5344CB8AC3E}">
        <p14:creationId xmlns:p14="http://schemas.microsoft.com/office/powerpoint/2010/main" val="14074109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Slide Number Placeholder 3"/>
          <p:cNvSpPr>
            <a:spLocks noGrp="1"/>
          </p:cNvSpPr>
          <p:nvPr>
            <p:ph type="sldNum" sz="quarter" idx="10"/>
          </p:nvPr>
        </p:nvSpPr>
        <p:spPr/>
        <p:txBody>
          <a:bodyPr/>
          <a:lstStyle>
            <a:lvl1pPr>
              <a:defRPr/>
            </a:lvl1pPr>
          </a:lstStyle>
          <a:p>
            <a:fld id="{44263CB9-4F89-4C2F-8E24-831E3FB94C4A}"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3212124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spcBef>
                <a:spcPts val="600"/>
              </a:spcBef>
              <a:defRPr/>
            </a:lvl1pPr>
            <a:lvl2pPr marL="740664">
              <a:spcBef>
                <a:spcPts val="600"/>
              </a:spcBef>
              <a:buClr>
                <a:schemeClr val="tx2"/>
              </a:buClr>
              <a:defRPr/>
            </a:lvl2pPr>
            <a:lvl3pPr>
              <a:spcBef>
                <a:spcPts val="600"/>
              </a:spcBef>
              <a:buClr>
                <a:schemeClr val="tx2"/>
              </a:buClr>
              <a:defRPr/>
            </a:lvl3pPr>
            <a:lvl4pPr>
              <a:spcBef>
                <a:spcPts val="600"/>
              </a:spcBef>
              <a:buClr>
                <a:schemeClr val="tx2"/>
              </a:buClr>
              <a:defRPr/>
            </a:lvl4pPr>
            <a:lvl5pPr>
              <a:spcBef>
                <a:spcPts val="600"/>
              </a:spcBef>
              <a:buClr>
                <a:schemeClr val="tx2"/>
              </a:buCl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Slide Number Placeholder 3"/>
          <p:cNvSpPr>
            <a:spLocks noGrp="1"/>
          </p:cNvSpPr>
          <p:nvPr>
            <p:ph type="sldNum" sz="quarter" idx="10"/>
          </p:nvPr>
        </p:nvSpPr>
        <p:spPr/>
        <p:txBody>
          <a:bodyPr/>
          <a:lstStyle>
            <a:lvl1pPr>
              <a:defRPr/>
            </a:lvl1pPr>
          </a:lstStyle>
          <a:p>
            <a:fld id="{5130AE8D-0F08-433C-84FF-F92AE2109D98}"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962158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hasCustomPrompt="1"/>
          </p:nvPr>
        </p:nvSpPr>
        <p:spPr/>
        <p:txBody>
          <a:bodyPr/>
          <a:lstStyle>
            <a:lvl2pPr marL="347472" indent="-347472">
              <a:spcBef>
                <a:spcPts val="600"/>
              </a:spcBef>
              <a:buClr>
                <a:schemeClr val="tx2"/>
              </a:buClr>
              <a:defRPr/>
            </a:lvl2pPr>
            <a:lvl3pPr>
              <a:buClr>
                <a:schemeClr val="tx2"/>
              </a:buClr>
              <a:defRPr/>
            </a:lvl3pPr>
            <a:lvl4pPr>
              <a:buClr>
                <a:schemeClr val="tx2"/>
              </a:buClr>
              <a:defRPr/>
            </a:lvl4pPr>
            <a:lvl5pPr>
              <a:buClr>
                <a:schemeClr val="tx2"/>
              </a:buClr>
              <a:defRPr/>
            </a:lvl5pPr>
          </a:lstStyle>
          <a:p>
            <a:pPr lvl="1"/>
            <a:r>
              <a:rPr lang="en-US" dirty="0" smtClean="0"/>
              <a:t>Bullets</a:t>
            </a:r>
          </a:p>
        </p:txBody>
      </p:sp>
      <p:sp>
        <p:nvSpPr>
          <p:cNvPr id="4" name="Slide Number Placeholder 3"/>
          <p:cNvSpPr>
            <a:spLocks noGrp="1"/>
          </p:cNvSpPr>
          <p:nvPr>
            <p:ph type="sldNum" sz="quarter" idx="10"/>
          </p:nvPr>
        </p:nvSpPr>
        <p:spPr/>
        <p:txBody>
          <a:bodyPr/>
          <a:lstStyle>
            <a:lvl1pPr>
              <a:defRPr/>
            </a:lvl1pPr>
          </a:lstStyle>
          <a:p>
            <a:fld id="{5130AE8D-0F08-433C-84FF-F92AE2109D98}"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3849048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764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419600" y="16764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91D74BB7-8F94-4AF8-BDEA-7638D9FF3C8D}"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363145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Slide Number Placeholder 2"/>
          <p:cNvSpPr>
            <a:spLocks noGrp="1"/>
          </p:cNvSpPr>
          <p:nvPr>
            <p:ph type="sldNum" sz="quarter" idx="10"/>
          </p:nvPr>
        </p:nvSpPr>
        <p:spPr/>
        <p:txBody>
          <a:bodyPr/>
          <a:lstStyle>
            <a:lvl1pPr>
              <a:defRPr/>
            </a:lvl1pPr>
          </a:lstStyle>
          <a:p>
            <a:fld id="{01510FB6-B035-4A6B-9456-DED2A12639E9}"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228560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DD522289-FA9C-4007-B625-61A9609F225F}"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3495321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764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419600" y="16764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a:xfrm>
            <a:off x="8686800" y="6400800"/>
            <a:ext cx="457200" cy="381000"/>
          </a:xfrm>
        </p:spPr>
        <p:txBody>
          <a:bodyPr/>
          <a:lstStyle>
            <a:lvl1pPr>
              <a:defRPr/>
            </a:lvl1pPr>
          </a:lstStyle>
          <a:p>
            <a:fld id="{CCD7D537-2CB7-45DD-BA24-DF8623EED059}"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704433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772400"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76400"/>
            <a:ext cx="7772400" cy="4114800"/>
          </a:xfrm>
        </p:spPr>
        <p:txBody>
          <a:bodyPr/>
          <a:lstStyle/>
          <a:p>
            <a:endParaRPr lang="en-US"/>
          </a:p>
        </p:txBody>
      </p:sp>
      <p:sp>
        <p:nvSpPr>
          <p:cNvPr id="4" name="Slide Number Placeholder 3"/>
          <p:cNvSpPr>
            <a:spLocks noGrp="1"/>
          </p:cNvSpPr>
          <p:nvPr>
            <p:ph type="sldNum" sz="quarter" idx="10"/>
          </p:nvPr>
        </p:nvSpPr>
        <p:spPr>
          <a:xfrm>
            <a:off x="8686800" y="6400800"/>
            <a:ext cx="457200" cy="381000"/>
          </a:xfrm>
        </p:spPr>
        <p:txBody>
          <a:bodyPr/>
          <a:lstStyle>
            <a:lvl1pPr>
              <a:defRPr/>
            </a:lvl1pPr>
          </a:lstStyle>
          <a:p>
            <a:fld id="{18A03183-192F-441D-B30F-8F6553FBB25F}"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426097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6AEC846A-DA37-4461-866B-B5653468AA27}" type="slidenum">
              <a:rPr lang="en-US"/>
              <a:pPr/>
              <a:t>‹#›</a:t>
            </a:fld>
            <a:endParaRPr lang="en-US"/>
          </a:p>
        </p:txBody>
      </p:sp>
    </p:spTree>
    <p:extLst>
      <p:ext uri="{BB962C8B-B14F-4D97-AF65-F5344CB8AC3E}">
        <p14:creationId xmlns:p14="http://schemas.microsoft.com/office/powerpoint/2010/main" val="1212873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Slide Number Placeholder 3"/>
          <p:cNvSpPr>
            <a:spLocks noGrp="1"/>
          </p:cNvSpPr>
          <p:nvPr>
            <p:ph type="sldNum" sz="quarter" idx="10"/>
          </p:nvPr>
        </p:nvSpPr>
        <p:spPr/>
        <p:txBody>
          <a:bodyPr/>
          <a:lstStyle>
            <a:lvl1pPr>
              <a:defRPr/>
            </a:lvl1pPr>
          </a:lstStyle>
          <a:p>
            <a:fld id="{44263CB9-4F89-4C2F-8E24-831E3FB94C4A}" type="slidenum">
              <a:rPr lang="en-US" smtClean="0">
                <a:solidFill>
                  <a:srgbClr val="FFFFFF"/>
                </a:solidFill>
              </a:rPr>
              <a:pPr/>
              <a:t>‹#›</a:t>
            </a:fld>
            <a:endParaRPr lang="en-US">
              <a:solidFill>
                <a:srgbClr val="FFFFFF"/>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spcBef>
                <a:spcPts val="600"/>
              </a:spcBef>
              <a:defRPr/>
            </a:lvl1pPr>
            <a:lvl2pPr marL="740664">
              <a:spcBef>
                <a:spcPts val="600"/>
              </a:spcBef>
              <a:buClr>
                <a:schemeClr val="tx2"/>
              </a:buClr>
              <a:defRPr/>
            </a:lvl2pPr>
            <a:lvl3pPr>
              <a:spcBef>
                <a:spcPts val="600"/>
              </a:spcBef>
              <a:buClr>
                <a:schemeClr val="tx2"/>
              </a:buClr>
              <a:defRPr/>
            </a:lvl3pPr>
            <a:lvl4pPr>
              <a:spcBef>
                <a:spcPts val="600"/>
              </a:spcBef>
              <a:buClr>
                <a:schemeClr val="tx2"/>
              </a:buClr>
              <a:defRPr/>
            </a:lvl4pPr>
            <a:lvl5pPr>
              <a:spcBef>
                <a:spcPts val="600"/>
              </a:spcBef>
              <a:buClr>
                <a:schemeClr val="tx2"/>
              </a:buCl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Slide Number Placeholder 3"/>
          <p:cNvSpPr>
            <a:spLocks noGrp="1"/>
          </p:cNvSpPr>
          <p:nvPr>
            <p:ph type="sldNum" sz="quarter" idx="10"/>
          </p:nvPr>
        </p:nvSpPr>
        <p:spPr/>
        <p:txBody>
          <a:bodyPr/>
          <a:lstStyle>
            <a:lvl1pPr>
              <a:defRPr/>
            </a:lvl1pPr>
          </a:lstStyle>
          <a:p>
            <a:fld id="{5130AE8D-0F08-433C-84FF-F92AE2109D98}" type="slidenum">
              <a:rPr lang="en-US" smtClean="0">
                <a:solidFill>
                  <a:srgbClr val="FFFFFF"/>
                </a:solidFill>
              </a:rPr>
              <a:pPr/>
              <a:t>‹#›</a:t>
            </a:fld>
            <a:endParaRPr lang="en-US">
              <a:solidFill>
                <a:srgbClr val="FFFFFF"/>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hasCustomPrompt="1"/>
          </p:nvPr>
        </p:nvSpPr>
        <p:spPr/>
        <p:txBody>
          <a:bodyPr/>
          <a:lstStyle>
            <a:lvl2pPr marL="347472" indent="-347472">
              <a:spcBef>
                <a:spcPts val="600"/>
              </a:spcBef>
              <a:buClr>
                <a:schemeClr val="tx2"/>
              </a:buClr>
              <a:defRPr/>
            </a:lvl2pPr>
            <a:lvl3pPr>
              <a:buClr>
                <a:schemeClr val="tx2"/>
              </a:buClr>
              <a:defRPr/>
            </a:lvl3pPr>
            <a:lvl4pPr>
              <a:buClr>
                <a:schemeClr val="tx2"/>
              </a:buClr>
              <a:defRPr/>
            </a:lvl4pPr>
            <a:lvl5pPr>
              <a:buClr>
                <a:schemeClr val="tx2"/>
              </a:buClr>
              <a:defRPr/>
            </a:lvl5pPr>
          </a:lstStyle>
          <a:p>
            <a:pPr lvl="1"/>
            <a:r>
              <a:rPr lang="en-US" dirty="0" smtClean="0"/>
              <a:t>Bullets</a:t>
            </a:r>
          </a:p>
        </p:txBody>
      </p:sp>
      <p:sp>
        <p:nvSpPr>
          <p:cNvPr id="4" name="Slide Number Placeholder 3"/>
          <p:cNvSpPr>
            <a:spLocks noGrp="1"/>
          </p:cNvSpPr>
          <p:nvPr>
            <p:ph type="sldNum" sz="quarter" idx="10"/>
          </p:nvPr>
        </p:nvSpPr>
        <p:spPr/>
        <p:txBody>
          <a:bodyPr/>
          <a:lstStyle>
            <a:lvl1pPr>
              <a:defRPr/>
            </a:lvl1pPr>
          </a:lstStyle>
          <a:p>
            <a:fld id="{5130AE8D-0F08-433C-84FF-F92AE2109D98}" type="slidenum">
              <a:rPr lang="en-US" smtClean="0">
                <a:solidFill>
                  <a:srgbClr val="FFFFFF"/>
                </a:solidFill>
              </a:rPr>
              <a:pPr/>
              <a:t>‹#›</a:t>
            </a:fld>
            <a:endParaRPr lang="en-US">
              <a:solidFill>
                <a:srgbClr val="FFFFFF"/>
              </a:solidFill>
            </a:endParaRPr>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764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419600" y="16764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91D74BB7-8F94-4AF8-BDEA-7638D9FF3C8D}" type="slidenum">
              <a:rPr lang="en-US" smtClean="0">
                <a:solidFill>
                  <a:srgbClr val="FFFFFF"/>
                </a:solidFill>
              </a:rPr>
              <a:pPr/>
              <a:t>‹#›</a:t>
            </a:fld>
            <a:endParaRPr lang="en-US">
              <a:solidFill>
                <a:srgbClr val="FFFFFF"/>
              </a:solidFill>
            </a:endParaRPr>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Slide Number Placeholder 2"/>
          <p:cNvSpPr>
            <a:spLocks noGrp="1"/>
          </p:cNvSpPr>
          <p:nvPr>
            <p:ph type="sldNum" sz="quarter" idx="10"/>
          </p:nvPr>
        </p:nvSpPr>
        <p:spPr/>
        <p:txBody>
          <a:bodyPr/>
          <a:lstStyle>
            <a:lvl1pPr>
              <a:defRPr/>
            </a:lvl1pPr>
          </a:lstStyle>
          <a:p>
            <a:fld id="{01510FB6-B035-4A6B-9456-DED2A12639E9}" type="slidenum">
              <a:rPr lang="en-US" smtClean="0">
                <a:solidFill>
                  <a:srgbClr val="FFFFFF"/>
                </a:solidFill>
              </a:rPr>
              <a:pPr/>
              <a:t>‹#›</a:t>
            </a:fld>
            <a:endParaRPr lang="en-US">
              <a:solidFill>
                <a:srgbClr val="FFFFFF"/>
              </a:solidFill>
            </a:endParaRPr>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DD522289-FA9C-4007-B625-61A9609F225F}" type="slidenum">
              <a:rPr lang="en-US" smtClean="0">
                <a:solidFill>
                  <a:srgbClr val="FFFFFF"/>
                </a:solidFill>
              </a:rPr>
              <a:pPr/>
              <a:t>‹#›</a:t>
            </a:fld>
            <a:endParaRPr lang="en-US">
              <a:solidFill>
                <a:srgbClr val="FFFFFF"/>
              </a:solidFill>
            </a:endParaRPr>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764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419600" y="16764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a:xfrm>
            <a:off x="8686800" y="6400800"/>
            <a:ext cx="457200" cy="381000"/>
          </a:xfrm>
        </p:spPr>
        <p:txBody>
          <a:bodyPr/>
          <a:lstStyle>
            <a:lvl1pPr>
              <a:defRPr/>
            </a:lvl1pPr>
          </a:lstStyle>
          <a:p>
            <a:fld id="{CCD7D537-2CB7-45DD-BA24-DF8623EED059}" type="slidenum">
              <a:rPr lang="en-US" smtClean="0">
                <a:solidFill>
                  <a:srgbClr val="FFFFFF"/>
                </a:solidFill>
              </a:rPr>
              <a:pPr/>
              <a:t>‹#›</a:t>
            </a:fld>
            <a:endParaRPr lang="en-US">
              <a:solidFill>
                <a:srgbClr val="FFFFFF"/>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772400"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76400"/>
            <a:ext cx="7772400" cy="4114800"/>
          </a:xfrm>
        </p:spPr>
        <p:txBody>
          <a:bodyPr/>
          <a:lstStyle/>
          <a:p>
            <a:endParaRPr lang="en-US"/>
          </a:p>
        </p:txBody>
      </p:sp>
      <p:sp>
        <p:nvSpPr>
          <p:cNvPr id="4" name="Slide Number Placeholder 3"/>
          <p:cNvSpPr>
            <a:spLocks noGrp="1"/>
          </p:cNvSpPr>
          <p:nvPr>
            <p:ph type="sldNum" sz="quarter" idx="10"/>
          </p:nvPr>
        </p:nvSpPr>
        <p:spPr>
          <a:xfrm>
            <a:off x="8686800" y="6400800"/>
            <a:ext cx="457200" cy="381000"/>
          </a:xfrm>
        </p:spPr>
        <p:txBody>
          <a:bodyPr/>
          <a:lstStyle>
            <a:lvl1pPr>
              <a:defRPr/>
            </a:lvl1pPr>
          </a:lstStyle>
          <a:p>
            <a:fld id="{18A03183-192F-441D-B30F-8F6553FBB25F}" type="slidenum">
              <a:rPr lang="en-US" smtClean="0">
                <a:solidFill>
                  <a:srgbClr val="FFFFFF"/>
                </a:solidFill>
              </a:rPr>
              <a:pPr/>
              <a:t>‹#›</a:t>
            </a:fld>
            <a:endParaRPr lang="en-US">
              <a:solidFill>
                <a:srgbClr val="FFFFFF"/>
              </a:solidFill>
            </a:endParaRP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10" Type="http://schemas.openxmlformats.org/officeDocument/2006/relationships/image" Target="../media/image1.jpeg"/><Relationship Id="rId4" Type="http://schemas.openxmlformats.org/officeDocument/2006/relationships/slideLayout" Target="../slideLayouts/slideLayout13.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1" cstate="print"/>
          <a:srcRect/>
          <a:stretch>
            <a:fillRect/>
          </a:stretch>
        </a:blipFill>
        <a:effectLst/>
      </p:bgPr>
    </p:bg>
    <p:spTree>
      <p:nvGrpSpPr>
        <p:cNvPr id="1" name=""/>
        <p:cNvGrpSpPr/>
        <p:nvPr/>
      </p:nvGrpSpPr>
      <p:grpSpPr>
        <a:xfrm>
          <a:off x="0" y="0"/>
          <a:ext cx="0" cy="0"/>
          <a:chOff x="0" y="0"/>
          <a:chExt cx="0" cy="0"/>
        </a:xfrm>
      </p:grpSpPr>
      <p:sp>
        <p:nvSpPr>
          <p:cNvPr id="4082694" name="Rectangle 6"/>
          <p:cNvSpPr>
            <a:spLocks noGrp="1" noChangeArrowheads="1"/>
          </p:cNvSpPr>
          <p:nvPr>
            <p:ph type="sldNum" sz="quarter" idx="4"/>
          </p:nvPr>
        </p:nvSpPr>
        <p:spPr bwMode="auto">
          <a:xfrm>
            <a:off x="8686800" y="6400800"/>
            <a:ext cx="4572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chemeClr val="bg1"/>
                </a:solidFill>
                <a:latin typeface="Times New Roman" pitchFamily="18" charset="0"/>
              </a:defRPr>
            </a:lvl1pPr>
          </a:lstStyle>
          <a:p>
            <a:pPr fontAlgn="base">
              <a:spcBef>
                <a:spcPct val="0"/>
              </a:spcBef>
              <a:spcAft>
                <a:spcPct val="0"/>
              </a:spcAft>
            </a:pPr>
            <a:fld id="{818511EA-841A-4059-9682-0AB26711E4B4}" type="slidenum">
              <a:rPr lang="en-US">
                <a:solidFill>
                  <a:srgbClr val="FFFFFF"/>
                </a:solidFill>
              </a:rPr>
              <a:pPr fontAlgn="base">
                <a:spcBef>
                  <a:spcPct val="0"/>
                </a:spcBef>
                <a:spcAft>
                  <a:spcPct val="0"/>
                </a:spcAft>
              </a:pPr>
              <a:t>‹#›</a:t>
            </a:fld>
            <a:endParaRPr lang="en-US">
              <a:solidFill>
                <a:srgbClr val="FFFFFF"/>
              </a:solidFill>
            </a:endParaRPr>
          </a:p>
        </p:txBody>
      </p:sp>
      <p:sp>
        <p:nvSpPr>
          <p:cNvPr id="4082695" name="Rectangle 7"/>
          <p:cNvSpPr>
            <a:spLocks noGrp="1" noChangeArrowheads="1"/>
          </p:cNvSpPr>
          <p:nvPr>
            <p:ph type="title"/>
          </p:nvPr>
        </p:nvSpPr>
        <p:spPr bwMode="auto">
          <a:xfrm>
            <a:off x="457200" y="3048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4082696" name="Rectangle 8"/>
          <p:cNvSpPr>
            <a:spLocks noGrp="1" noChangeArrowheads="1"/>
          </p:cNvSpPr>
          <p:nvPr>
            <p:ph type="body" idx="1"/>
          </p:nvPr>
        </p:nvSpPr>
        <p:spPr bwMode="auto">
          <a:xfrm>
            <a:off x="457200" y="16764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p:txBody>
      </p:sp>
      <p:sp>
        <p:nvSpPr>
          <p:cNvPr id="1028" name="Rectangle 4"/>
          <p:cNvSpPr>
            <a:spLocks noChangeArrowheads="1"/>
          </p:cNvSpPr>
          <p:nvPr/>
        </p:nvSpPr>
        <p:spPr bwMode="auto">
          <a:xfrm>
            <a:off x="2051050" y="6381750"/>
            <a:ext cx="2133600" cy="360363"/>
          </a:xfrm>
          <a:prstGeom prst="rect">
            <a:avLst/>
          </a:prstGeom>
          <a:noFill/>
          <a:ln w="9525">
            <a:noFill/>
            <a:miter lim="800000"/>
            <a:headEnd/>
            <a:tailEnd/>
          </a:ln>
        </p:spPr>
        <p:txBody>
          <a:bodyPr/>
          <a:lstStyle/>
          <a:p>
            <a:pPr fontAlgn="base">
              <a:spcBef>
                <a:spcPct val="0"/>
              </a:spcBef>
              <a:spcAft>
                <a:spcPct val="0"/>
              </a:spcAft>
            </a:pPr>
            <a:endParaRPr lang="en-US" sz="1100">
              <a:solidFill>
                <a:srgbClr val="008FD0"/>
              </a:solidFill>
              <a:cs typeface="Arial" charset="0"/>
            </a:endParaRPr>
          </a:p>
        </p:txBody>
      </p:sp>
      <p:sp>
        <p:nvSpPr>
          <p:cNvPr id="1030" name="Rectangle 6"/>
          <p:cNvSpPr>
            <a:spLocks noChangeArrowheads="1"/>
          </p:cNvSpPr>
          <p:nvPr/>
        </p:nvSpPr>
        <p:spPr bwMode="auto">
          <a:xfrm>
            <a:off x="6553200" y="6381750"/>
            <a:ext cx="2133600" cy="339725"/>
          </a:xfrm>
          <a:prstGeom prst="rect">
            <a:avLst/>
          </a:prstGeom>
          <a:noFill/>
          <a:ln w="9525">
            <a:noFill/>
            <a:miter lim="800000"/>
            <a:headEnd/>
            <a:tailEnd/>
          </a:ln>
        </p:spPr>
        <p:txBody>
          <a:bodyPr/>
          <a:lstStyle/>
          <a:p>
            <a:pPr algn="r" fontAlgn="base">
              <a:spcBef>
                <a:spcPct val="0"/>
              </a:spcBef>
              <a:spcAft>
                <a:spcPct val="0"/>
              </a:spcAft>
            </a:pPr>
            <a:fld id="{330E10BB-A38C-47CC-84BB-119657B30734}" type="slidenum">
              <a:rPr lang="en-US" sz="1200" b="1">
                <a:solidFill>
                  <a:srgbClr val="008FD0"/>
                </a:solidFill>
                <a:cs typeface="Arial" charset="0"/>
              </a:rPr>
              <a:pPr algn="r" fontAlgn="base">
                <a:spcBef>
                  <a:spcPct val="0"/>
                </a:spcBef>
                <a:spcAft>
                  <a:spcPct val="0"/>
                </a:spcAft>
              </a:pPr>
              <a:t>‹#›</a:t>
            </a:fld>
            <a:endParaRPr lang="en-US" sz="1200" b="1">
              <a:solidFill>
                <a:srgbClr val="008FD0"/>
              </a:solidFill>
              <a:cs typeface="Arial" charset="0"/>
            </a:endParaRPr>
          </a:p>
        </p:txBody>
      </p:sp>
      <p:sp>
        <p:nvSpPr>
          <p:cNvPr id="4082699" name="Text Box 11"/>
          <p:cNvSpPr txBox="1">
            <a:spLocks noChangeArrowheads="1"/>
          </p:cNvSpPr>
          <p:nvPr userDrawn="1"/>
        </p:nvSpPr>
        <p:spPr bwMode="auto">
          <a:xfrm>
            <a:off x="5364163" y="6381750"/>
            <a:ext cx="3168650" cy="260350"/>
          </a:xfrm>
          <a:prstGeom prst="rect">
            <a:avLst/>
          </a:prstGeom>
          <a:noFill/>
          <a:ln w="9525" algn="ctr">
            <a:noFill/>
            <a:miter lim="800000"/>
            <a:headEnd/>
            <a:tailEnd/>
          </a:ln>
          <a:effectLst/>
        </p:spPr>
        <p:txBody>
          <a:bodyPr>
            <a:spAutoFit/>
          </a:bodyPr>
          <a:lstStyle/>
          <a:p>
            <a:pPr eaLnBrk="0" fontAlgn="base" hangingPunct="0">
              <a:spcBef>
                <a:spcPct val="50000"/>
              </a:spcBef>
              <a:spcAft>
                <a:spcPct val="0"/>
              </a:spcAft>
            </a:pPr>
            <a:r>
              <a:rPr lang="en-CA" sz="1100" dirty="0">
                <a:solidFill>
                  <a:srgbClr val="008FD0"/>
                </a:solidFill>
                <a:cs typeface="Arial" charset="0"/>
              </a:rPr>
              <a:t>Reliability Works Inc. </a:t>
            </a:r>
            <a:r>
              <a:rPr lang="en-CA" sz="1100" b="1" dirty="0">
                <a:solidFill>
                  <a:srgbClr val="008FD0"/>
                </a:solidFill>
                <a:cs typeface="Arial" charset="0"/>
                <a:sym typeface="Symbol" pitchFamily="18" charset="2"/>
              </a:rPr>
              <a:t></a:t>
            </a:r>
            <a:r>
              <a:rPr lang="en-CA" sz="1100" b="1" dirty="0">
                <a:solidFill>
                  <a:srgbClr val="008FD0"/>
                </a:solidFill>
                <a:cs typeface="Arial" charset="0"/>
              </a:rPr>
              <a:t> </a:t>
            </a:r>
            <a:r>
              <a:rPr lang="en-CA" sz="1100" dirty="0" smtClean="0">
                <a:solidFill>
                  <a:srgbClr val="008FD0"/>
                </a:solidFill>
                <a:cs typeface="Arial" charset="0"/>
              </a:rPr>
              <a:t>2011</a:t>
            </a:r>
            <a:endParaRPr lang="en-CA" sz="1100" dirty="0">
              <a:solidFill>
                <a:srgbClr val="008FD0"/>
              </a:solidFill>
              <a:cs typeface="Arial" charset="0"/>
            </a:endParaRPr>
          </a:p>
        </p:txBody>
      </p:sp>
    </p:spTree>
    <p:extLst>
      <p:ext uri="{BB962C8B-B14F-4D97-AF65-F5344CB8AC3E}">
        <p14:creationId xmlns:p14="http://schemas.microsoft.com/office/powerpoint/2010/main" val="42477489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hdr="0" ftr="0" dt="0"/>
  <p:txStyles>
    <p:titleStyle>
      <a:lvl1pPr algn="l" rtl="0" fontAlgn="base">
        <a:spcBef>
          <a:spcPct val="0"/>
        </a:spcBef>
        <a:spcAft>
          <a:spcPct val="0"/>
        </a:spcAft>
        <a:defRPr sz="3200">
          <a:solidFill>
            <a:srgbClr val="008FD0"/>
          </a:solidFill>
          <a:effectLst>
            <a:outerShdw blurRad="38100" dist="38100" dir="2700000" algn="tl">
              <a:srgbClr val="000000">
                <a:alpha val="43137"/>
              </a:srgbClr>
            </a:outerShdw>
          </a:effectLst>
          <a:latin typeface="+mj-lt"/>
          <a:ea typeface="+mj-ea"/>
          <a:cs typeface="+mj-cs"/>
        </a:defRPr>
      </a:lvl1pPr>
      <a:lvl2pPr algn="l" rtl="0" fontAlgn="base">
        <a:spcBef>
          <a:spcPct val="0"/>
        </a:spcBef>
        <a:spcAft>
          <a:spcPct val="0"/>
        </a:spcAft>
        <a:defRPr sz="3200">
          <a:solidFill>
            <a:srgbClr val="008FD0"/>
          </a:solidFill>
          <a:latin typeface="Calibri" pitchFamily="34" charset="0"/>
        </a:defRPr>
      </a:lvl2pPr>
      <a:lvl3pPr algn="l" rtl="0" fontAlgn="base">
        <a:spcBef>
          <a:spcPct val="0"/>
        </a:spcBef>
        <a:spcAft>
          <a:spcPct val="0"/>
        </a:spcAft>
        <a:defRPr sz="3200">
          <a:solidFill>
            <a:srgbClr val="008FD0"/>
          </a:solidFill>
          <a:latin typeface="Calibri" pitchFamily="34" charset="0"/>
        </a:defRPr>
      </a:lvl3pPr>
      <a:lvl4pPr algn="l" rtl="0" fontAlgn="base">
        <a:spcBef>
          <a:spcPct val="0"/>
        </a:spcBef>
        <a:spcAft>
          <a:spcPct val="0"/>
        </a:spcAft>
        <a:defRPr sz="3200">
          <a:solidFill>
            <a:srgbClr val="008FD0"/>
          </a:solidFill>
          <a:latin typeface="Calibri" pitchFamily="34" charset="0"/>
        </a:defRPr>
      </a:lvl4pPr>
      <a:lvl5pPr algn="l" rtl="0" fontAlgn="base">
        <a:spcBef>
          <a:spcPct val="0"/>
        </a:spcBef>
        <a:spcAft>
          <a:spcPct val="0"/>
        </a:spcAft>
        <a:defRPr sz="3200">
          <a:solidFill>
            <a:srgbClr val="008FD0"/>
          </a:solidFill>
          <a:latin typeface="Calibri" pitchFamily="34" charset="0"/>
        </a:defRPr>
      </a:lvl5pPr>
      <a:lvl6pPr marL="457200" algn="l" rtl="0" fontAlgn="base">
        <a:spcBef>
          <a:spcPct val="0"/>
        </a:spcBef>
        <a:spcAft>
          <a:spcPct val="0"/>
        </a:spcAft>
        <a:defRPr sz="3200">
          <a:solidFill>
            <a:srgbClr val="008FD0"/>
          </a:solidFill>
          <a:latin typeface="Calibri" pitchFamily="34" charset="0"/>
        </a:defRPr>
      </a:lvl6pPr>
      <a:lvl7pPr marL="914400" algn="l" rtl="0" fontAlgn="base">
        <a:spcBef>
          <a:spcPct val="0"/>
        </a:spcBef>
        <a:spcAft>
          <a:spcPct val="0"/>
        </a:spcAft>
        <a:defRPr sz="3200">
          <a:solidFill>
            <a:srgbClr val="008FD0"/>
          </a:solidFill>
          <a:latin typeface="Calibri" pitchFamily="34" charset="0"/>
        </a:defRPr>
      </a:lvl7pPr>
      <a:lvl8pPr marL="1371600" algn="l" rtl="0" fontAlgn="base">
        <a:spcBef>
          <a:spcPct val="0"/>
        </a:spcBef>
        <a:spcAft>
          <a:spcPct val="0"/>
        </a:spcAft>
        <a:defRPr sz="3200">
          <a:solidFill>
            <a:srgbClr val="008FD0"/>
          </a:solidFill>
          <a:latin typeface="Calibri" pitchFamily="34" charset="0"/>
        </a:defRPr>
      </a:lvl8pPr>
      <a:lvl9pPr marL="1828800" algn="l" rtl="0" fontAlgn="base">
        <a:spcBef>
          <a:spcPct val="0"/>
        </a:spcBef>
        <a:spcAft>
          <a:spcPct val="0"/>
        </a:spcAft>
        <a:defRPr sz="3200">
          <a:solidFill>
            <a:srgbClr val="008FD0"/>
          </a:solidFill>
          <a:latin typeface="Calibri" pitchFamily="34" charset="0"/>
        </a:defRPr>
      </a:lvl9pPr>
    </p:titleStyle>
    <p:bodyStyle>
      <a:lvl1pPr marL="342900" indent="-342900" algn="l" rtl="0" fontAlgn="base">
        <a:lnSpc>
          <a:spcPct val="90000"/>
        </a:lnSpc>
        <a:spcBef>
          <a:spcPts val="600"/>
        </a:spcBef>
        <a:spcAft>
          <a:spcPct val="0"/>
        </a:spcAft>
        <a:buFont typeface="Wingdings" pitchFamily="2" charset="2"/>
        <a:defRPr sz="2000">
          <a:solidFill>
            <a:schemeClr val="bg2"/>
          </a:solidFill>
          <a:latin typeface="+mn-lt"/>
          <a:ea typeface="+mn-ea"/>
          <a:cs typeface="+mn-cs"/>
        </a:defRPr>
      </a:lvl1pPr>
      <a:lvl2pPr marL="347472" indent="-347472"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2pPr>
      <a:lvl3pPr marL="1143000" indent="-228600" algn="l" rtl="0" fontAlgn="base">
        <a:lnSpc>
          <a:spcPct val="90000"/>
        </a:lnSpc>
        <a:spcBef>
          <a:spcPts val="480"/>
        </a:spcBef>
        <a:spcAft>
          <a:spcPct val="0"/>
        </a:spcAft>
        <a:buClr>
          <a:schemeClr val="tx2"/>
        </a:buClr>
        <a:buFont typeface="Wingdings" pitchFamily="2" charset="2"/>
        <a:buChar char="§"/>
        <a:defRPr sz="2000">
          <a:solidFill>
            <a:schemeClr val="bg2"/>
          </a:solidFill>
          <a:latin typeface="+mn-lt"/>
        </a:defRPr>
      </a:lvl3pPr>
      <a:lvl4pPr marL="1600200" indent="-228600" algn="l" rtl="0" fontAlgn="base">
        <a:lnSpc>
          <a:spcPct val="90000"/>
        </a:lnSpc>
        <a:spcBef>
          <a:spcPts val="480"/>
        </a:spcBef>
        <a:spcAft>
          <a:spcPct val="0"/>
        </a:spcAft>
        <a:buClr>
          <a:schemeClr val="tx2"/>
        </a:buClr>
        <a:buFont typeface="Wingdings" pitchFamily="2" charset="2"/>
        <a:buChar char="§"/>
        <a:defRPr sz="2000">
          <a:solidFill>
            <a:schemeClr val="bg2"/>
          </a:solidFill>
          <a:latin typeface="+mn-lt"/>
        </a:defRPr>
      </a:lvl4pPr>
      <a:lvl5pPr marL="2057400" indent="-228600" algn="l" rtl="0" fontAlgn="base">
        <a:lnSpc>
          <a:spcPct val="90000"/>
        </a:lnSpc>
        <a:spcBef>
          <a:spcPts val="480"/>
        </a:spcBef>
        <a:spcAft>
          <a:spcPct val="0"/>
        </a:spcAft>
        <a:buClr>
          <a:schemeClr val="tx2"/>
        </a:buClr>
        <a:buFont typeface="Wingdings" pitchFamily="2" charset="2"/>
        <a:buChar char="§"/>
        <a:defRPr sz="2000">
          <a:solidFill>
            <a:schemeClr val="bg2"/>
          </a:solidFill>
          <a:latin typeface="+mn-lt"/>
        </a:defRPr>
      </a:lvl5pPr>
      <a:lvl6pPr marL="2514600" indent="-228600" algn="l" rtl="0" fontAlgn="base">
        <a:spcBef>
          <a:spcPct val="20000"/>
        </a:spcBef>
        <a:spcAft>
          <a:spcPct val="0"/>
        </a:spcAft>
        <a:buFont typeface="Wingdings" pitchFamily="2" charset="2"/>
        <a:buChar char="§"/>
        <a:defRPr sz="1200">
          <a:solidFill>
            <a:schemeClr val="bg2"/>
          </a:solidFill>
          <a:latin typeface="+mn-lt"/>
        </a:defRPr>
      </a:lvl6pPr>
      <a:lvl7pPr marL="2971800" indent="-228600" algn="l" rtl="0" fontAlgn="base">
        <a:spcBef>
          <a:spcPct val="20000"/>
        </a:spcBef>
        <a:spcAft>
          <a:spcPct val="0"/>
        </a:spcAft>
        <a:buFont typeface="Wingdings" pitchFamily="2" charset="2"/>
        <a:buChar char="§"/>
        <a:defRPr sz="1200">
          <a:solidFill>
            <a:schemeClr val="bg2"/>
          </a:solidFill>
          <a:latin typeface="+mn-lt"/>
        </a:defRPr>
      </a:lvl7pPr>
      <a:lvl8pPr marL="3429000" indent="-228600" algn="l" rtl="0" fontAlgn="base">
        <a:spcBef>
          <a:spcPct val="20000"/>
        </a:spcBef>
        <a:spcAft>
          <a:spcPct val="0"/>
        </a:spcAft>
        <a:buFont typeface="Wingdings" pitchFamily="2" charset="2"/>
        <a:buChar char="§"/>
        <a:defRPr sz="1200">
          <a:solidFill>
            <a:schemeClr val="bg2"/>
          </a:solidFill>
          <a:latin typeface="+mn-lt"/>
        </a:defRPr>
      </a:lvl8pPr>
      <a:lvl9pPr marL="3886200" indent="-228600" algn="l" rtl="0" fontAlgn="base">
        <a:spcBef>
          <a:spcPct val="20000"/>
        </a:spcBef>
        <a:spcAft>
          <a:spcPct val="0"/>
        </a:spcAft>
        <a:buFont typeface="Wingdings" pitchFamily="2" charset="2"/>
        <a:buChar char="§"/>
        <a:defRPr sz="1200">
          <a:solidFill>
            <a:schemeClr val="bg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0" cstate="print"/>
          <a:srcRect/>
          <a:stretch>
            <a:fillRect/>
          </a:stretch>
        </a:blipFill>
        <a:effectLst/>
      </p:bgPr>
    </p:bg>
    <p:spTree>
      <p:nvGrpSpPr>
        <p:cNvPr id="1" name=""/>
        <p:cNvGrpSpPr/>
        <p:nvPr/>
      </p:nvGrpSpPr>
      <p:grpSpPr>
        <a:xfrm>
          <a:off x="0" y="0"/>
          <a:ext cx="0" cy="0"/>
          <a:chOff x="0" y="0"/>
          <a:chExt cx="0" cy="0"/>
        </a:xfrm>
      </p:grpSpPr>
      <p:sp>
        <p:nvSpPr>
          <p:cNvPr id="4082694" name="Rectangle 6"/>
          <p:cNvSpPr>
            <a:spLocks noGrp="1" noChangeArrowheads="1"/>
          </p:cNvSpPr>
          <p:nvPr>
            <p:ph type="sldNum" sz="quarter" idx="4"/>
          </p:nvPr>
        </p:nvSpPr>
        <p:spPr bwMode="auto">
          <a:xfrm>
            <a:off x="8686800" y="6400800"/>
            <a:ext cx="4572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chemeClr val="bg1"/>
                </a:solidFill>
                <a:latin typeface="Times New Roman" pitchFamily="18" charset="0"/>
              </a:defRPr>
            </a:lvl1pPr>
          </a:lstStyle>
          <a:p>
            <a:fld id="{48788CEC-09FD-4F2A-AF14-B8EE8ED693D7}" type="slidenum">
              <a:rPr lang="en-CA" smtClean="0"/>
              <a:t>‹#›</a:t>
            </a:fld>
            <a:endParaRPr lang="en-CA"/>
          </a:p>
        </p:txBody>
      </p:sp>
      <p:sp>
        <p:nvSpPr>
          <p:cNvPr id="4082695" name="Rectangle 7"/>
          <p:cNvSpPr>
            <a:spLocks noGrp="1" noChangeArrowheads="1"/>
          </p:cNvSpPr>
          <p:nvPr>
            <p:ph type="title"/>
          </p:nvPr>
        </p:nvSpPr>
        <p:spPr bwMode="auto">
          <a:xfrm>
            <a:off x="457200" y="3048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4082696" name="Rectangle 8"/>
          <p:cNvSpPr>
            <a:spLocks noGrp="1" noChangeArrowheads="1"/>
          </p:cNvSpPr>
          <p:nvPr>
            <p:ph type="body" idx="1"/>
          </p:nvPr>
        </p:nvSpPr>
        <p:spPr bwMode="auto">
          <a:xfrm>
            <a:off x="457200" y="16764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p:txBody>
      </p:sp>
      <p:sp>
        <p:nvSpPr>
          <p:cNvPr id="1028" name="Rectangle 4"/>
          <p:cNvSpPr>
            <a:spLocks noChangeArrowheads="1"/>
          </p:cNvSpPr>
          <p:nvPr/>
        </p:nvSpPr>
        <p:spPr bwMode="auto">
          <a:xfrm>
            <a:off x="2051050" y="6381750"/>
            <a:ext cx="2133600" cy="360363"/>
          </a:xfrm>
          <a:prstGeom prst="rect">
            <a:avLst/>
          </a:prstGeom>
          <a:noFill/>
          <a:ln w="9525">
            <a:noFill/>
            <a:miter lim="800000"/>
            <a:headEnd/>
            <a:tailEnd/>
          </a:ln>
        </p:spPr>
        <p:txBody>
          <a:bodyPr/>
          <a:lstStyle/>
          <a:p>
            <a:pPr algn="l" eaLnBrk="1" hangingPunct="1"/>
            <a:endParaRPr lang="en-US" sz="1100">
              <a:solidFill>
                <a:srgbClr val="008FD0"/>
              </a:solidFill>
              <a:cs typeface="Arial" charset="0"/>
            </a:endParaRPr>
          </a:p>
        </p:txBody>
      </p:sp>
      <p:sp>
        <p:nvSpPr>
          <p:cNvPr id="1030" name="Rectangle 6"/>
          <p:cNvSpPr>
            <a:spLocks noChangeArrowheads="1"/>
          </p:cNvSpPr>
          <p:nvPr/>
        </p:nvSpPr>
        <p:spPr bwMode="auto">
          <a:xfrm>
            <a:off x="6553200" y="6381750"/>
            <a:ext cx="2133600" cy="339725"/>
          </a:xfrm>
          <a:prstGeom prst="rect">
            <a:avLst/>
          </a:prstGeom>
          <a:noFill/>
          <a:ln w="9525">
            <a:noFill/>
            <a:miter lim="800000"/>
            <a:headEnd/>
            <a:tailEnd/>
          </a:ln>
        </p:spPr>
        <p:txBody>
          <a:bodyPr/>
          <a:lstStyle/>
          <a:p>
            <a:pPr algn="r" eaLnBrk="1" hangingPunct="1"/>
            <a:fld id="{330E10BB-A38C-47CC-84BB-119657B30734}" type="slidenum">
              <a:rPr lang="en-US" sz="1200" b="1">
                <a:solidFill>
                  <a:srgbClr val="008FD0"/>
                </a:solidFill>
                <a:cs typeface="Arial" charset="0"/>
              </a:rPr>
              <a:pPr algn="r" eaLnBrk="1" hangingPunct="1"/>
              <a:t>‹#›</a:t>
            </a:fld>
            <a:endParaRPr lang="en-US" sz="1200" b="1">
              <a:solidFill>
                <a:srgbClr val="008FD0"/>
              </a:solidFill>
              <a:cs typeface="Arial" charset="0"/>
            </a:endParaRPr>
          </a:p>
        </p:txBody>
      </p:sp>
      <p:sp>
        <p:nvSpPr>
          <p:cNvPr id="4082699" name="Text Box 11"/>
          <p:cNvSpPr txBox="1">
            <a:spLocks noChangeArrowheads="1"/>
          </p:cNvSpPr>
          <p:nvPr/>
        </p:nvSpPr>
        <p:spPr bwMode="auto">
          <a:xfrm>
            <a:off x="5364163" y="6381750"/>
            <a:ext cx="3168650" cy="260350"/>
          </a:xfrm>
          <a:prstGeom prst="rect">
            <a:avLst/>
          </a:prstGeom>
          <a:noFill/>
          <a:ln w="9525" algn="ctr">
            <a:noFill/>
            <a:miter lim="800000"/>
            <a:headEnd/>
            <a:tailEnd/>
          </a:ln>
          <a:effectLst/>
        </p:spPr>
        <p:txBody>
          <a:bodyPr>
            <a:spAutoFit/>
          </a:bodyPr>
          <a:lstStyle/>
          <a:p>
            <a:pPr algn="l">
              <a:spcBef>
                <a:spcPct val="50000"/>
              </a:spcBef>
            </a:pPr>
            <a:r>
              <a:rPr lang="en-CA" sz="1100" dirty="0">
                <a:solidFill>
                  <a:srgbClr val="008FD0"/>
                </a:solidFill>
                <a:cs typeface="Arial" charset="0"/>
              </a:rPr>
              <a:t>Reliability Works Inc. </a:t>
            </a:r>
            <a:r>
              <a:rPr lang="en-CA" sz="1100" b="1" dirty="0">
                <a:solidFill>
                  <a:srgbClr val="008FD0"/>
                </a:solidFill>
                <a:cs typeface="Arial" charset="0"/>
                <a:sym typeface="Symbol" pitchFamily="18" charset="2"/>
              </a:rPr>
              <a:t></a:t>
            </a:r>
            <a:r>
              <a:rPr lang="en-CA" sz="1100" b="1" dirty="0">
                <a:solidFill>
                  <a:srgbClr val="008FD0"/>
                </a:solidFill>
                <a:cs typeface="Arial" charset="0"/>
              </a:rPr>
              <a:t> </a:t>
            </a:r>
            <a:r>
              <a:rPr lang="en-CA" sz="1100" b="0" dirty="0" smtClean="0">
                <a:solidFill>
                  <a:srgbClr val="008FD0"/>
                </a:solidFill>
                <a:cs typeface="Arial" charset="0"/>
              </a:rPr>
              <a:t>2017</a:t>
            </a:r>
            <a:endParaRPr lang="en-CA" sz="1100" dirty="0">
              <a:solidFill>
                <a:srgbClr val="008FD0"/>
              </a:solidFill>
              <a:cs typeface="Arial" charset="0"/>
            </a:endParaRPr>
          </a:p>
        </p:txBody>
      </p:sp>
      <p:sp>
        <p:nvSpPr>
          <p:cNvPr id="8" name="Text Box 11"/>
          <p:cNvSpPr txBox="1">
            <a:spLocks noChangeArrowheads="1"/>
          </p:cNvSpPr>
          <p:nvPr userDrawn="1"/>
        </p:nvSpPr>
        <p:spPr bwMode="auto">
          <a:xfrm>
            <a:off x="5364163" y="6381750"/>
            <a:ext cx="3168650" cy="260350"/>
          </a:xfrm>
          <a:prstGeom prst="rect">
            <a:avLst/>
          </a:prstGeom>
          <a:noFill/>
          <a:ln w="9525" algn="ctr">
            <a:noFill/>
            <a:miter lim="800000"/>
            <a:headEnd/>
            <a:tailEnd/>
          </a:ln>
          <a:effectLst/>
        </p:spPr>
        <p:txBody>
          <a:bodyPr>
            <a:spAutoFit/>
          </a:bodyPr>
          <a:lstStyle/>
          <a:p>
            <a:pPr eaLnBrk="0" fontAlgn="base" hangingPunct="0">
              <a:spcBef>
                <a:spcPct val="50000"/>
              </a:spcBef>
              <a:spcAft>
                <a:spcPct val="0"/>
              </a:spcAft>
            </a:pPr>
            <a:r>
              <a:rPr lang="en-CA" sz="1100" dirty="0">
                <a:solidFill>
                  <a:srgbClr val="008FD0"/>
                </a:solidFill>
                <a:cs typeface="Arial" charset="0"/>
              </a:rPr>
              <a:t>Reliability Works Inc. </a:t>
            </a:r>
            <a:r>
              <a:rPr lang="en-CA" sz="1100" b="1" dirty="0">
                <a:solidFill>
                  <a:srgbClr val="008FD0"/>
                </a:solidFill>
                <a:cs typeface="Arial" charset="0"/>
                <a:sym typeface="Symbol" pitchFamily="18" charset="2"/>
              </a:rPr>
              <a:t></a:t>
            </a:r>
            <a:r>
              <a:rPr lang="en-CA" sz="1100" b="1" dirty="0">
                <a:solidFill>
                  <a:srgbClr val="008FD0"/>
                </a:solidFill>
                <a:cs typeface="Arial" charset="0"/>
              </a:rPr>
              <a:t> </a:t>
            </a:r>
            <a:r>
              <a:rPr lang="en-CA" sz="1100" dirty="0" smtClean="0">
                <a:solidFill>
                  <a:srgbClr val="008FD0"/>
                </a:solidFill>
                <a:cs typeface="Arial" charset="0"/>
              </a:rPr>
              <a:t>2011</a:t>
            </a:r>
            <a:endParaRPr lang="en-CA" sz="1100" dirty="0">
              <a:solidFill>
                <a:srgbClr val="008FD0"/>
              </a:solidFill>
              <a:cs typeface="Arial" charset="0"/>
            </a:endParaRPr>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Lst>
  <p:timing>
    <p:tnLst>
      <p:par>
        <p:cTn id="1" dur="indefinite" restart="never" nodeType="tmRoot"/>
      </p:par>
    </p:tnLst>
  </p:timing>
  <p:txStyles>
    <p:titleStyle>
      <a:lvl1pPr algn="l" rtl="0" fontAlgn="base">
        <a:spcBef>
          <a:spcPct val="0"/>
        </a:spcBef>
        <a:spcAft>
          <a:spcPct val="0"/>
        </a:spcAft>
        <a:defRPr sz="3200">
          <a:solidFill>
            <a:srgbClr val="008FD0"/>
          </a:solidFill>
          <a:effectLst>
            <a:outerShdw blurRad="38100" dist="38100" dir="2700000" algn="tl">
              <a:srgbClr val="000000">
                <a:alpha val="43137"/>
              </a:srgbClr>
            </a:outerShdw>
          </a:effectLst>
          <a:latin typeface="+mj-lt"/>
          <a:ea typeface="+mj-ea"/>
          <a:cs typeface="+mj-cs"/>
        </a:defRPr>
      </a:lvl1pPr>
      <a:lvl2pPr algn="l" rtl="0" fontAlgn="base">
        <a:spcBef>
          <a:spcPct val="0"/>
        </a:spcBef>
        <a:spcAft>
          <a:spcPct val="0"/>
        </a:spcAft>
        <a:defRPr sz="3200">
          <a:solidFill>
            <a:srgbClr val="008FD0"/>
          </a:solidFill>
          <a:latin typeface="Calibri" pitchFamily="34" charset="0"/>
        </a:defRPr>
      </a:lvl2pPr>
      <a:lvl3pPr algn="l" rtl="0" fontAlgn="base">
        <a:spcBef>
          <a:spcPct val="0"/>
        </a:spcBef>
        <a:spcAft>
          <a:spcPct val="0"/>
        </a:spcAft>
        <a:defRPr sz="3200">
          <a:solidFill>
            <a:srgbClr val="008FD0"/>
          </a:solidFill>
          <a:latin typeface="Calibri" pitchFamily="34" charset="0"/>
        </a:defRPr>
      </a:lvl3pPr>
      <a:lvl4pPr algn="l" rtl="0" fontAlgn="base">
        <a:spcBef>
          <a:spcPct val="0"/>
        </a:spcBef>
        <a:spcAft>
          <a:spcPct val="0"/>
        </a:spcAft>
        <a:defRPr sz="3200">
          <a:solidFill>
            <a:srgbClr val="008FD0"/>
          </a:solidFill>
          <a:latin typeface="Calibri" pitchFamily="34" charset="0"/>
        </a:defRPr>
      </a:lvl4pPr>
      <a:lvl5pPr algn="l" rtl="0" fontAlgn="base">
        <a:spcBef>
          <a:spcPct val="0"/>
        </a:spcBef>
        <a:spcAft>
          <a:spcPct val="0"/>
        </a:spcAft>
        <a:defRPr sz="3200">
          <a:solidFill>
            <a:srgbClr val="008FD0"/>
          </a:solidFill>
          <a:latin typeface="Calibri" pitchFamily="34" charset="0"/>
        </a:defRPr>
      </a:lvl5pPr>
      <a:lvl6pPr marL="457200" algn="l" rtl="0" fontAlgn="base">
        <a:spcBef>
          <a:spcPct val="0"/>
        </a:spcBef>
        <a:spcAft>
          <a:spcPct val="0"/>
        </a:spcAft>
        <a:defRPr sz="3200">
          <a:solidFill>
            <a:srgbClr val="008FD0"/>
          </a:solidFill>
          <a:latin typeface="Calibri" pitchFamily="34" charset="0"/>
        </a:defRPr>
      </a:lvl6pPr>
      <a:lvl7pPr marL="914400" algn="l" rtl="0" fontAlgn="base">
        <a:spcBef>
          <a:spcPct val="0"/>
        </a:spcBef>
        <a:spcAft>
          <a:spcPct val="0"/>
        </a:spcAft>
        <a:defRPr sz="3200">
          <a:solidFill>
            <a:srgbClr val="008FD0"/>
          </a:solidFill>
          <a:latin typeface="Calibri" pitchFamily="34" charset="0"/>
        </a:defRPr>
      </a:lvl7pPr>
      <a:lvl8pPr marL="1371600" algn="l" rtl="0" fontAlgn="base">
        <a:spcBef>
          <a:spcPct val="0"/>
        </a:spcBef>
        <a:spcAft>
          <a:spcPct val="0"/>
        </a:spcAft>
        <a:defRPr sz="3200">
          <a:solidFill>
            <a:srgbClr val="008FD0"/>
          </a:solidFill>
          <a:latin typeface="Calibri" pitchFamily="34" charset="0"/>
        </a:defRPr>
      </a:lvl8pPr>
      <a:lvl9pPr marL="1828800" algn="l" rtl="0" fontAlgn="base">
        <a:spcBef>
          <a:spcPct val="0"/>
        </a:spcBef>
        <a:spcAft>
          <a:spcPct val="0"/>
        </a:spcAft>
        <a:defRPr sz="3200">
          <a:solidFill>
            <a:srgbClr val="008FD0"/>
          </a:solidFill>
          <a:latin typeface="Calibri" pitchFamily="34" charset="0"/>
        </a:defRPr>
      </a:lvl9pPr>
    </p:titleStyle>
    <p:bodyStyle>
      <a:lvl1pPr marL="342900" indent="-342900" algn="l" rtl="0" fontAlgn="base">
        <a:lnSpc>
          <a:spcPct val="90000"/>
        </a:lnSpc>
        <a:spcBef>
          <a:spcPts val="600"/>
        </a:spcBef>
        <a:spcAft>
          <a:spcPct val="0"/>
        </a:spcAft>
        <a:buFont typeface="Wingdings" pitchFamily="2" charset="2"/>
        <a:defRPr sz="2000">
          <a:solidFill>
            <a:schemeClr val="bg2"/>
          </a:solidFill>
          <a:latin typeface="+mn-lt"/>
          <a:ea typeface="+mn-ea"/>
          <a:cs typeface="+mn-cs"/>
        </a:defRPr>
      </a:lvl1pPr>
      <a:lvl2pPr marL="347472" indent="-347472"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2pPr>
      <a:lvl3pPr marL="1143000" indent="-228600" algn="l" rtl="0" fontAlgn="base">
        <a:lnSpc>
          <a:spcPct val="90000"/>
        </a:lnSpc>
        <a:spcBef>
          <a:spcPts val="480"/>
        </a:spcBef>
        <a:spcAft>
          <a:spcPct val="0"/>
        </a:spcAft>
        <a:buClr>
          <a:schemeClr val="tx2"/>
        </a:buClr>
        <a:buFont typeface="Wingdings" pitchFamily="2" charset="2"/>
        <a:buChar char="§"/>
        <a:defRPr sz="2000">
          <a:solidFill>
            <a:schemeClr val="bg2"/>
          </a:solidFill>
          <a:latin typeface="+mn-lt"/>
        </a:defRPr>
      </a:lvl3pPr>
      <a:lvl4pPr marL="1600200" indent="-228600" algn="l" rtl="0" fontAlgn="base">
        <a:lnSpc>
          <a:spcPct val="90000"/>
        </a:lnSpc>
        <a:spcBef>
          <a:spcPts val="480"/>
        </a:spcBef>
        <a:spcAft>
          <a:spcPct val="0"/>
        </a:spcAft>
        <a:buClr>
          <a:schemeClr val="tx2"/>
        </a:buClr>
        <a:buFont typeface="Wingdings" pitchFamily="2" charset="2"/>
        <a:buChar char="§"/>
        <a:defRPr sz="2000">
          <a:solidFill>
            <a:schemeClr val="bg2"/>
          </a:solidFill>
          <a:latin typeface="+mn-lt"/>
        </a:defRPr>
      </a:lvl4pPr>
      <a:lvl5pPr marL="2057400" indent="-228600" algn="l" rtl="0" fontAlgn="base">
        <a:lnSpc>
          <a:spcPct val="90000"/>
        </a:lnSpc>
        <a:spcBef>
          <a:spcPts val="480"/>
        </a:spcBef>
        <a:spcAft>
          <a:spcPct val="0"/>
        </a:spcAft>
        <a:buClr>
          <a:schemeClr val="tx2"/>
        </a:buClr>
        <a:buFont typeface="Wingdings" pitchFamily="2" charset="2"/>
        <a:buChar char="§"/>
        <a:defRPr sz="2000">
          <a:solidFill>
            <a:schemeClr val="bg2"/>
          </a:solidFill>
          <a:latin typeface="+mn-lt"/>
        </a:defRPr>
      </a:lvl5pPr>
      <a:lvl6pPr marL="2514600" indent="-228600" algn="l" rtl="0" fontAlgn="base">
        <a:spcBef>
          <a:spcPct val="20000"/>
        </a:spcBef>
        <a:spcAft>
          <a:spcPct val="0"/>
        </a:spcAft>
        <a:buFont typeface="Wingdings" pitchFamily="2" charset="2"/>
        <a:buChar char="§"/>
        <a:defRPr sz="1200">
          <a:solidFill>
            <a:schemeClr val="bg2"/>
          </a:solidFill>
          <a:latin typeface="+mn-lt"/>
        </a:defRPr>
      </a:lvl6pPr>
      <a:lvl7pPr marL="2971800" indent="-228600" algn="l" rtl="0" fontAlgn="base">
        <a:spcBef>
          <a:spcPct val="20000"/>
        </a:spcBef>
        <a:spcAft>
          <a:spcPct val="0"/>
        </a:spcAft>
        <a:buFont typeface="Wingdings" pitchFamily="2" charset="2"/>
        <a:buChar char="§"/>
        <a:defRPr sz="1200">
          <a:solidFill>
            <a:schemeClr val="bg2"/>
          </a:solidFill>
          <a:latin typeface="+mn-lt"/>
        </a:defRPr>
      </a:lvl7pPr>
      <a:lvl8pPr marL="3429000" indent="-228600" algn="l" rtl="0" fontAlgn="base">
        <a:spcBef>
          <a:spcPct val="20000"/>
        </a:spcBef>
        <a:spcAft>
          <a:spcPct val="0"/>
        </a:spcAft>
        <a:buFont typeface="Wingdings" pitchFamily="2" charset="2"/>
        <a:buChar char="§"/>
        <a:defRPr sz="1200">
          <a:solidFill>
            <a:schemeClr val="bg2"/>
          </a:solidFill>
          <a:latin typeface="+mn-lt"/>
        </a:defRPr>
      </a:lvl8pPr>
      <a:lvl9pPr marL="3886200" indent="-228600" algn="l" rtl="0" fontAlgn="base">
        <a:spcBef>
          <a:spcPct val="20000"/>
        </a:spcBef>
        <a:spcAft>
          <a:spcPct val="0"/>
        </a:spcAft>
        <a:buFont typeface="Wingdings" pitchFamily="2" charset="2"/>
        <a:buChar char="§"/>
        <a:defRPr sz="1200">
          <a:solidFill>
            <a:schemeClr val="bg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mailto:jbyers@reliabilityworks.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hemeOverride" Target="../theme/themeOverride1.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1.xml"/><Relationship Id="rId1" Type="http://schemas.openxmlformats.org/officeDocument/2006/relationships/themeOverride" Target="../theme/themeOverride2.xml"/><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1.xml"/><Relationship Id="rId1" Type="http://schemas.openxmlformats.org/officeDocument/2006/relationships/themeOverride" Target="../theme/themeOverride3.xml"/><Relationship Id="rId5" Type="http://schemas.openxmlformats.org/officeDocument/2006/relationships/image" Target="../media/image3.jpeg"/><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1.xml"/><Relationship Id="rId1" Type="http://schemas.openxmlformats.org/officeDocument/2006/relationships/themeOverride" Target="../theme/themeOverride4.xml"/><Relationship Id="rId5" Type="http://schemas.openxmlformats.org/officeDocument/2006/relationships/image" Target="../media/image4.jpeg"/><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1.xml"/><Relationship Id="rId1" Type="http://schemas.openxmlformats.org/officeDocument/2006/relationships/themeOverride" Target="../theme/themeOverride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1.xml"/><Relationship Id="rId1" Type="http://schemas.openxmlformats.org/officeDocument/2006/relationships/themeOverride" Target="../theme/themeOverride6.xml"/><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1.xml"/><Relationship Id="rId1" Type="http://schemas.openxmlformats.org/officeDocument/2006/relationships/themeOverride" Target="../theme/themeOverride7.xml"/><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1.xml"/><Relationship Id="rId1" Type="http://schemas.openxmlformats.org/officeDocument/2006/relationships/themeOverride" Target="../theme/themeOverride8.xml"/><Relationship Id="rId4"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1.xml"/><Relationship Id="rId1" Type="http://schemas.openxmlformats.org/officeDocument/2006/relationships/themeOverride" Target="../theme/themeOverride9.xml"/><Relationship Id="rId4"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hemeOverride" Target="../theme/themeOverride10.xml"/><Relationship Id="rId4" Type="http://schemas.openxmlformats.org/officeDocument/2006/relationships/image" Target="../media/image1.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1.xml"/><Relationship Id="rId1" Type="http://schemas.openxmlformats.org/officeDocument/2006/relationships/themeOverride" Target="../theme/themeOverride11.xml"/><Relationship Id="rId5" Type="http://schemas.openxmlformats.org/officeDocument/2006/relationships/image" Target="../media/image5.wmf"/><Relationship Id="rId4" Type="http://schemas.openxmlformats.org/officeDocument/2006/relationships/image" Target="../media/image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1.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1.xml"/><Relationship Id="rId1" Type="http://schemas.openxmlformats.org/officeDocument/2006/relationships/themeOverride" Target="../theme/themeOverride1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1.xml"/><Relationship Id="rId1" Type="http://schemas.openxmlformats.org/officeDocument/2006/relationships/themeOverride" Target="../theme/themeOverride13.xml"/><Relationship Id="rId5" Type="http://schemas.openxmlformats.org/officeDocument/2006/relationships/image" Target="../media/image13.png"/><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1.xml"/><Relationship Id="rId1" Type="http://schemas.openxmlformats.org/officeDocument/2006/relationships/themeOverride" Target="../theme/themeOverride14.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1.xml"/><Relationship Id="rId1" Type="http://schemas.openxmlformats.org/officeDocument/2006/relationships/themeOverride" Target="../theme/themeOverride15.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1.xml"/><Relationship Id="rId1" Type="http://schemas.openxmlformats.org/officeDocument/2006/relationships/themeOverride" Target="../theme/themeOverride16.xml"/><Relationship Id="rId4" Type="http://schemas.openxmlformats.org/officeDocument/2006/relationships/image" Target="../media/image14.jp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1.xml"/><Relationship Id="rId1" Type="http://schemas.openxmlformats.org/officeDocument/2006/relationships/themeOverride" Target="../theme/themeOverride17.xml"/><Relationship Id="rId4" Type="http://schemas.openxmlformats.org/officeDocument/2006/relationships/image" Target="../media/image15.jpg"/></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1.xml"/><Relationship Id="rId1" Type="http://schemas.openxmlformats.org/officeDocument/2006/relationships/themeOverride" Target="../theme/themeOverride18.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1.xml"/><Relationship Id="rId1" Type="http://schemas.openxmlformats.org/officeDocument/2006/relationships/themeOverride" Target="../theme/themeOverride19.xml"/><Relationship Id="rId4" Type="http://schemas.openxmlformats.org/officeDocument/2006/relationships/image" Target="../media/image16.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2.xml"/><Relationship Id="rId1" Type="http://schemas.openxmlformats.org/officeDocument/2006/relationships/themeOverride" Target="../theme/themeOverride20.xml"/><Relationship Id="rId5" Type="http://schemas.openxmlformats.org/officeDocument/2006/relationships/image" Target="../media/image23.jpeg"/><Relationship Id="rId4" Type="http://schemas.openxmlformats.org/officeDocument/2006/relationships/image" Target="../media/image1.jpeg"/></Relationships>
</file>

<file path=ppt/slides/_rels/slide4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1.xml"/><Relationship Id="rId1" Type="http://schemas.openxmlformats.org/officeDocument/2006/relationships/themeOverride" Target="../theme/themeOverride21.xml"/><Relationship Id="rId4" Type="http://schemas.openxmlformats.org/officeDocument/2006/relationships/image" Target="../media/image24.png"/></Relationships>
</file>

<file path=ppt/slides/_rels/slide4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1.xml"/><Relationship Id="rId1" Type="http://schemas.openxmlformats.org/officeDocument/2006/relationships/themeOverride" Target="../theme/themeOverride2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249162" name="Rectangle 5"/>
          <p:cNvSpPr>
            <a:spLocks noChangeArrowheads="1"/>
          </p:cNvSpPr>
          <p:nvPr/>
        </p:nvSpPr>
        <p:spPr bwMode="auto">
          <a:xfrm>
            <a:off x="882650" y="2514600"/>
            <a:ext cx="8009830" cy="1143000"/>
          </a:xfrm>
          <a:prstGeom prst="rect">
            <a:avLst/>
          </a:prstGeom>
          <a:noFill/>
          <a:ln w="9525">
            <a:noFill/>
            <a:miter lim="800000"/>
            <a:headEnd/>
            <a:tailEnd/>
          </a:ln>
        </p:spPr>
        <p:txBody>
          <a:bodyPr/>
          <a:lstStyle/>
          <a:p>
            <a:pPr fontAlgn="base">
              <a:spcBef>
                <a:spcPct val="0"/>
              </a:spcBef>
              <a:spcAft>
                <a:spcPct val="0"/>
              </a:spcAft>
            </a:pPr>
            <a:r>
              <a:rPr lang="en-CA" sz="3200" b="1" dirty="0" smtClean="0"/>
              <a:t>Reliability </a:t>
            </a:r>
            <a:r>
              <a:rPr lang="en-CA" sz="3200" b="1" dirty="0"/>
              <a:t>Analysis using Reliability Block Diagram( RBD)</a:t>
            </a:r>
            <a:endParaRPr lang="en-US" sz="3200" b="1" dirty="0">
              <a:solidFill>
                <a:srgbClr val="008FD0"/>
              </a:solidFill>
              <a:effectLst>
                <a:outerShdw blurRad="38100" dist="38100" dir="2700000" algn="tl">
                  <a:srgbClr val="C0C0C0"/>
                </a:outerShdw>
              </a:effectLst>
            </a:endParaRPr>
          </a:p>
        </p:txBody>
      </p:sp>
      <p:sp>
        <p:nvSpPr>
          <p:cNvPr id="3249164" name="Rectangle 4"/>
          <p:cNvSpPr>
            <a:spLocks noChangeArrowheads="1"/>
          </p:cNvSpPr>
          <p:nvPr/>
        </p:nvSpPr>
        <p:spPr bwMode="auto">
          <a:xfrm>
            <a:off x="838200" y="4800600"/>
            <a:ext cx="3429000" cy="1450975"/>
          </a:xfrm>
          <a:prstGeom prst="rect">
            <a:avLst/>
          </a:prstGeom>
          <a:noFill/>
          <a:ln w="9525">
            <a:noFill/>
            <a:miter lim="800000"/>
            <a:headEnd/>
            <a:tailEnd/>
          </a:ln>
        </p:spPr>
        <p:txBody>
          <a:bodyPr/>
          <a:lstStyle/>
          <a:p>
            <a:pPr fontAlgn="base">
              <a:spcBef>
                <a:spcPct val="20000"/>
              </a:spcBef>
              <a:spcAft>
                <a:spcPct val="0"/>
              </a:spcAft>
              <a:buFont typeface="Wingdings" pitchFamily="2" charset="2"/>
              <a:buNone/>
            </a:pPr>
            <a:r>
              <a:rPr lang="en-US" sz="2000" b="1" dirty="0" smtClean="0">
                <a:solidFill>
                  <a:srgbClr val="008FD0"/>
                </a:solidFill>
              </a:rPr>
              <a:t>ASQ RD Webinar Series</a:t>
            </a:r>
            <a:endParaRPr lang="en-US" sz="2000" b="1" dirty="0">
              <a:solidFill>
                <a:srgbClr val="008FD0"/>
              </a:solidFill>
            </a:endParaRPr>
          </a:p>
          <a:p>
            <a:pPr fontAlgn="base">
              <a:spcBef>
                <a:spcPct val="20000"/>
              </a:spcBef>
              <a:spcAft>
                <a:spcPct val="0"/>
              </a:spcAft>
              <a:buFont typeface="Wingdings" pitchFamily="2" charset="2"/>
              <a:buNone/>
            </a:pPr>
            <a:r>
              <a:rPr lang="en-US" sz="1400" b="1" dirty="0" smtClean="0">
                <a:solidFill>
                  <a:srgbClr val="5F5F5F"/>
                </a:solidFill>
              </a:rPr>
              <a:t>Reliability Works Incorporated</a:t>
            </a:r>
            <a:endParaRPr lang="en-US" sz="1400" b="1" dirty="0">
              <a:solidFill>
                <a:srgbClr val="5F5F5F"/>
              </a:solidFill>
            </a:endParaRPr>
          </a:p>
          <a:p>
            <a:pPr fontAlgn="base">
              <a:spcBef>
                <a:spcPct val="20000"/>
              </a:spcBef>
              <a:spcAft>
                <a:spcPct val="0"/>
              </a:spcAft>
              <a:buFont typeface="Wingdings" pitchFamily="2" charset="2"/>
              <a:buNone/>
            </a:pPr>
            <a:r>
              <a:rPr lang="en-US" sz="1400" b="1" dirty="0" smtClean="0">
                <a:solidFill>
                  <a:srgbClr val="5F5F5F"/>
                </a:solidFill>
              </a:rPr>
              <a:t>830-1100 Melville </a:t>
            </a:r>
            <a:r>
              <a:rPr lang="en-US" sz="1400" b="1" dirty="0">
                <a:solidFill>
                  <a:srgbClr val="5F5F5F"/>
                </a:solidFill>
              </a:rPr>
              <a:t>St</a:t>
            </a:r>
          </a:p>
          <a:p>
            <a:pPr fontAlgn="base">
              <a:spcBef>
                <a:spcPct val="20000"/>
              </a:spcBef>
              <a:spcAft>
                <a:spcPct val="0"/>
              </a:spcAft>
              <a:buFont typeface="Wingdings" pitchFamily="2" charset="2"/>
              <a:buNone/>
            </a:pPr>
            <a:r>
              <a:rPr lang="en-US" sz="1400" b="1" dirty="0">
                <a:solidFill>
                  <a:srgbClr val="5F5F5F"/>
                </a:solidFill>
              </a:rPr>
              <a:t>Vancouver B.C</a:t>
            </a:r>
            <a:r>
              <a:rPr lang="en-US" sz="1400" b="1" dirty="0" smtClean="0">
                <a:solidFill>
                  <a:srgbClr val="5F5F5F"/>
                </a:solidFill>
              </a:rPr>
              <a:t>. Canada V6E 4A6</a:t>
            </a:r>
            <a:endParaRPr lang="en-US" sz="1400" b="1" dirty="0">
              <a:solidFill>
                <a:srgbClr val="5F5F5F"/>
              </a:solidFill>
            </a:endParaRPr>
          </a:p>
        </p:txBody>
      </p:sp>
      <p:sp>
        <p:nvSpPr>
          <p:cNvPr id="3249166" name="Text Box 14"/>
          <p:cNvSpPr txBox="1">
            <a:spLocks noChangeArrowheads="1"/>
          </p:cNvSpPr>
          <p:nvPr/>
        </p:nvSpPr>
        <p:spPr bwMode="auto">
          <a:xfrm>
            <a:off x="323850" y="6381750"/>
            <a:ext cx="3168650" cy="260350"/>
          </a:xfrm>
          <a:prstGeom prst="rect">
            <a:avLst/>
          </a:prstGeom>
          <a:noFill/>
          <a:ln w="9525" algn="ctr">
            <a:noFill/>
            <a:miter lim="800000"/>
            <a:headEnd/>
            <a:tailEnd/>
          </a:ln>
          <a:effectLst/>
        </p:spPr>
        <p:txBody>
          <a:bodyPr>
            <a:spAutoFit/>
          </a:bodyPr>
          <a:lstStyle/>
          <a:p>
            <a:pPr eaLnBrk="0" fontAlgn="base" hangingPunct="0">
              <a:spcBef>
                <a:spcPct val="50000"/>
              </a:spcBef>
              <a:spcAft>
                <a:spcPct val="0"/>
              </a:spcAft>
            </a:pPr>
            <a:r>
              <a:rPr lang="en-CA" sz="1100" dirty="0">
                <a:solidFill>
                  <a:srgbClr val="FFFFFF"/>
                </a:solidFill>
                <a:cs typeface="Arial" charset="0"/>
              </a:rPr>
              <a:t>Copyright Reliability Works Inc. </a:t>
            </a:r>
            <a:r>
              <a:rPr lang="en-CA" sz="1100" b="1" dirty="0">
                <a:solidFill>
                  <a:srgbClr val="FFFFFF"/>
                </a:solidFill>
                <a:cs typeface="Arial" charset="0"/>
                <a:sym typeface="Symbol" pitchFamily="18" charset="2"/>
              </a:rPr>
              <a:t></a:t>
            </a:r>
            <a:r>
              <a:rPr lang="en-CA" sz="1100" dirty="0">
                <a:solidFill>
                  <a:srgbClr val="FFFFFF"/>
                </a:solidFill>
                <a:cs typeface="Arial" charset="0"/>
              </a:rPr>
              <a:t> </a:t>
            </a:r>
            <a:r>
              <a:rPr lang="en-CA" sz="1100" dirty="0" smtClean="0">
                <a:solidFill>
                  <a:srgbClr val="FFFFFF"/>
                </a:solidFill>
                <a:cs typeface="Arial" charset="0"/>
              </a:rPr>
              <a:t>2018</a:t>
            </a:r>
            <a:endParaRPr lang="en-CA" sz="1100" dirty="0">
              <a:solidFill>
                <a:srgbClr val="FFFFFF"/>
              </a:solidFill>
              <a:cs typeface="Arial" charset="0"/>
            </a:endParaRPr>
          </a:p>
        </p:txBody>
      </p:sp>
      <p:sp>
        <p:nvSpPr>
          <p:cNvPr id="8" name="Rectangle 4"/>
          <p:cNvSpPr>
            <a:spLocks noChangeArrowheads="1"/>
          </p:cNvSpPr>
          <p:nvPr/>
        </p:nvSpPr>
        <p:spPr bwMode="auto">
          <a:xfrm>
            <a:off x="4139952" y="4770437"/>
            <a:ext cx="3613150" cy="1249363"/>
          </a:xfrm>
          <a:prstGeom prst="rect">
            <a:avLst/>
          </a:prstGeom>
          <a:noFill/>
          <a:ln w="9525">
            <a:noFill/>
            <a:miter lim="800000"/>
            <a:headEnd/>
            <a:tailEnd/>
          </a:ln>
        </p:spPr>
        <p:txBody>
          <a:bodyPr/>
          <a:lstStyle/>
          <a:p>
            <a:pPr fontAlgn="base">
              <a:spcBef>
                <a:spcPct val="20000"/>
              </a:spcBef>
              <a:spcAft>
                <a:spcPct val="0"/>
              </a:spcAft>
              <a:buFont typeface="Wingdings" pitchFamily="2" charset="2"/>
              <a:buNone/>
            </a:pPr>
            <a:r>
              <a:rPr lang="en-US" sz="2000" b="1" dirty="0" smtClean="0">
                <a:solidFill>
                  <a:srgbClr val="008FD0"/>
                </a:solidFill>
              </a:rPr>
              <a:t>Presented by</a:t>
            </a:r>
            <a:endParaRPr lang="en-US" sz="2000" b="1" dirty="0">
              <a:solidFill>
                <a:srgbClr val="008FD0"/>
              </a:solidFill>
            </a:endParaRPr>
          </a:p>
        </p:txBody>
      </p:sp>
      <p:sp>
        <p:nvSpPr>
          <p:cNvPr id="10" name="Rectangle 4"/>
          <p:cNvSpPr>
            <a:spLocks noChangeArrowheads="1"/>
          </p:cNvSpPr>
          <p:nvPr/>
        </p:nvSpPr>
        <p:spPr bwMode="auto">
          <a:xfrm>
            <a:off x="4211960" y="5085184"/>
            <a:ext cx="2971800" cy="1066800"/>
          </a:xfrm>
          <a:prstGeom prst="rect">
            <a:avLst/>
          </a:prstGeom>
          <a:noFill/>
          <a:ln w="9525">
            <a:noFill/>
            <a:miter lim="800000"/>
            <a:headEnd/>
            <a:tailEnd/>
          </a:ln>
        </p:spPr>
        <p:txBody>
          <a:bodyPr/>
          <a:lstStyle/>
          <a:p>
            <a:pPr algn="l" eaLnBrk="1" hangingPunct="1">
              <a:spcBef>
                <a:spcPct val="20000"/>
              </a:spcBef>
              <a:buFont typeface="Wingdings" pitchFamily="2" charset="2"/>
              <a:buNone/>
            </a:pPr>
            <a:r>
              <a:rPr lang="en-US" sz="1200" b="1" dirty="0">
                <a:solidFill>
                  <a:srgbClr val="5F5F5F"/>
                </a:solidFill>
              </a:rPr>
              <a:t>Frank Thede, </a:t>
            </a:r>
            <a:r>
              <a:rPr lang="en-US" sz="1200" b="1" dirty="0" err="1">
                <a:solidFill>
                  <a:srgbClr val="5F5F5F"/>
                </a:solidFill>
              </a:rPr>
              <a:t>P.Eng</a:t>
            </a:r>
            <a:endParaRPr lang="en-US" sz="1200" b="1" dirty="0">
              <a:solidFill>
                <a:srgbClr val="5F5F5F"/>
              </a:solidFill>
            </a:endParaRPr>
          </a:p>
          <a:p>
            <a:pPr algn="l" eaLnBrk="1" hangingPunct="1">
              <a:spcBef>
                <a:spcPct val="20000"/>
              </a:spcBef>
              <a:buFont typeface="Wingdings" pitchFamily="2" charset="2"/>
              <a:buNone/>
            </a:pPr>
            <a:r>
              <a:rPr lang="en-US" sz="1200" b="1" dirty="0">
                <a:solidFill>
                  <a:srgbClr val="5F5F5F"/>
                </a:solidFill>
              </a:rPr>
              <a:t>Principle Reliability Engineer</a:t>
            </a:r>
          </a:p>
          <a:p>
            <a:pPr algn="l" eaLnBrk="1" hangingPunct="1">
              <a:spcBef>
                <a:spcPct val="20000"/>
              </a:spcBef>
              <a:buFont typeface="Wingdings" pitchFamily="2" charset="2"/>
              <a:buNone/>
            </a:pPr>
            <a:r>
              <a:rPr lang="en-US" sz="1200" b="1" dirty="0">
                <a:solidFill>
                  <a:srgbClr val="5F5F5F"/>
                </a:solidFill>
              </a:rPr>
              <a:t>E: </a:t>
            </a:r>
            <a:r>
              <a:rPr lang="en-US" sz="1200" b="1" dirty="0">
                <a:solidFill>
                  <a:srgbClr val="5F5F5F"/>
                </a:solidFill>
                <a:hlinkClick r:id="rId4"/>
              </a:rPr>
              <a:t>fthede@reliabilityworks.com</a:t>
            </a:r>
            <a:endParaRPr lang="en-US" sz="1200" b="1" dirty="0">
              <a:solidFill>
                <a:srgbClr val="5F5F5F"/>
              </a:solidFill>
            </a:endParaRPr>
          </a:p>
          <a:p>
            <a:pPr algn="l" eaLnBrk="1" hangingPunct="1">
              <a:spcBef>
                <a:spcPct val="20000"/>
              </a:spcBef>
              <a:buFont typeface="Wingdings" pitchFamily="2" charset="2"/>
              <a:buNone/>
            </a:pPr>
            <a:r>
              <a:rPr lang="en-US" sz="1200" b="1" dirty="0">
                <a:solidFill>
                  <a:srgbClr val="5F5F5F"/>
                </a:solidFill>
              </a:rPr>
              <a:t>C: 780 722 0302</a:t>
            </a:r>
          </a:p>
        </p:txBody>
      </p:sp>
      <p:sp>
        <p:nvSpPr>
          <p:cNvPr id="9" name="Rectangle 4"/>
          <p:cNvSpPr>
            <a:spLocks noChangeArrowheads="1"/>
          </p:cNvSpPr>
          <p:nvPr/>
        </p:nvSpPr>
        <p:spPr bwMode="auto">
          <a:xfrm>
            <a:off x="6602288" y="5085184"/>
            <a:ext cx="2362200" cy="993775"/>
          </a:xfrm>
          <a:prstGeom prst="rect">
            <a:avLst/>
          </a:prstGeom>
          <a:noFill/>
          <a:ln w="9525">
            <a:noFill/>
            <a:miter lim="800000"/>
            <a:headEnd/>
            <a:tailEnd/>
          </a:ln>
        </p:spPr>
        <p:txBody>
          <a:bodyPr/>
          <a:lstStyle/>
          <a:p>
            <a:pPr algn="l" eaLnBrk="1" hangingPunct="1">
              <a:spcBef>
                <a:spcPct val="20000"/>
              </a:spcBef>
              <a:buFont typeface="Wingdings" pitchFamily="2" charset="2"/>
              <a:buNone/>
            </a:pPr>
            <a:r>
              <a:rPr lang="en-US" sz="1200" b="1" dirty="0" smtClean="0">
                <a:solidFill>
                  <a:srgbClr val="5F5F5F"/>
                </a:solidFill>
              </a:rPr>
              <a:t>Roselia Moreno</a:t>
            </a:r>
          </a:p>
          <a:p>
            <a:pPr algn="l" eaLnBrk="1" hangingPunct="1">
              <a:spcBef>
                <a:spcPct val="20000"/>
              </a:spcBef>
              <a:buFont typeface="Wingdings" pitchFamily="2" charset="2"/>
              <a:buNone/>
            </a:pPr>
            <a:r>
              <a:rPr lang="en-US" sz="1200" b="1" dirty="0" smtClean="0">
                <a:solidFill>
                  <a:srgbClr val="5F5F5F"/>
                </a:solidFill>
              </a:rPr>
              <a:t>Manager Reliability Engineering</a:t>
            </a:r>
          </a:p>
          <a:p>
            <a:pPr algn="l" eaLnBrk="1" hangingPunct="1">
              <a:spcBef>
                <a:spcPct val="20000"/>
              </a:spcBef>
              <a:buFont typeface="Wingdings" pitchFamily="2" charset="2"/>
              <a:buNone/>
            </a:pPr>
            <a:r>
              <a:rPr lang="en-US" sz="1200" b="1" dirty="0" smtClean="0">
                <a:solidFill>
                  <a:srgbClr val="5F5F5F"/>
                </a:solidFill>
              </a:rPr>
              <a:t>E: </a:t>
            </a:r>
            <a:r>
              <a:rPr lang="en-US" sz="1200" b="1" u="sng" dirty="0" smtClean="0">
                <a:solidFill>
                  <a:srgbClr val="5F5F5F"/>
                </a:solidFill>
              </a:rPr>
              <a:t>rmoreno@reliabilityworks.com</a:t>
            </a:r>
          </a:p>
          <a:p>
            <a:pPr algn="l" eaLnBrk="1" hangingPunct="1">
              <a:spcBef>
                <a:spcPct val="20000"/>
              </a:spcBef>
              <a:buFont typeface="Wingdings" pitchFamily="2" charset="2"/>
              <a:buNone/>
            </a:pPr>
            <a:r>
              <a:rPr lang="en-US" sz="1200" b="1" dirty="0" smtClean="0">
                <a:solidFill>
                  <a:srgbClr val="5F5F5F"/>
                </a:solidFill>
              </a:rPr>
              <a:t>C: 778 987 7959</a:t>
            </a:r>
            <a:endParaRPr lang="en-US" sz="1200" b="1" dirty="0">
              <a:solidFill>
                <a:srgbClr val="5F5F5F"/>
              </a:solidFill>
            </a:endParaRPr>
          </a:p>
        </p:txBody>
      </p:sp>
      <p:cxnSp>
        <p:nvCxnSpPr>
          <p:cNvPr id="11" name="Straight Connector 10"/>
          <p:cNvCxnSpPr/>
          <p:nvPr/>
        </p:nvCxnSpPr>
        <p:spPr bwMode="auto">
          <a:xfrm>
            <a:off x="6516216" y="5257800"/>
            <a:ext cx="0" cy="685800"/>
          </a:xfrm>
          <a:prstGeom prst="line">
            <a:avLst/>
          </a:prstGeom>
          <a:gradFill rotWithShape="1">
            <a:gsLst>
              <a:gs pos="0">
                <a:srgbClr val="CCFFFF">
                  <a:gamma/>
                  <a:shade val="46275"/>
                  <a:invGamma/>
                </a:srgbClr>
              </a:gs>
              <a:gs pos="100000">
                <a:srgbClr val="CCFFFF"/>
              </a:gs>
            </a:gsLst>
            <a:lin ang="5400000" scaled="1"/>
          </a:gradFill>
          <a:ln w="9525" cap="flat" cmpd="sng" algn="ctr">
            <a:solidFill>
              <a:schemeClr val="tx2"/>
            </a:solidFill>
            <a:prstDash val="solid"/>
            <a:round/>
            <a:headEnd type="none" w="med" len="med"/>
            <a:tailEnd type="none" w="med" len="med"/>
          </a:ln>
          <a:effectLst/>
        </p:spPr>
      </p:cxnSp>
    </p:spTree>
    <p:extLst>
      <p:ext uri="{BB962C8B-B14F-4D97-AF65-F5344CB8AC3E}">
        <p14:creationId xmlns:p14="http://schemas.microsoft.com/office/powerpoint/2010/main" val="5080756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Reliability Block Diagrams</a:t>
            </a:r>
            <a:endParaRPr lang="en-CA" dirty="0"/>
          </a:p>
        </p:txBody>
      </p:sp>
      <p:sp>
        <p:nvSpPr>
          <p:cNvPr id="3" name="Content Placeholder 2"/>
          <p:cNvSpPr>
            <a:spLocks noGrp="1"/>
          </p:cNvSpPr>
          <p:nvPr>
            <p:ph idx="1"/>
          </p:nvPr>
        </p:nvSpPr>
        <p:spPr>
          <a:xfrm>
            <a:off x="539552" y="1484784"/>
            <a:ext cx="7772400" cy="4536504"/>
          </a:xfrm>
        </p:spPr>
        <p:txBody>
          <a:bodyPr/>
          <a:lstStyle/>
          <a:p>
            <a:r>
              <a:rPr lang="en-CA" sz="2800" dirty="0" smtClean="0"/>
              <a:t>Webinar Outline:</a:t>
            </a:r>
          </a:p>
          <a:p>
            <a:pPr>
              <a:buFont typeface="Arial" panose="020B0604020202020204" pitchFamily="34" charset="0"/>
              <a:buChar char="•"/>
            </a:pPr>
            <a:r>
              <a:rPr lang="en-CA" sz="2600" dirty="0" smtClean="0"/>
              <a:t>General overview of Reliability terms and definitions</a:t>
            </a:r>
          </a:p>
          <a:p>
            <a:pPr>
              <a:buFont typeface="Arial" panose="020B0604020202020204" pitchFamily="34" charset="0"/>
              <a:buChar char="•"/>
            </a:pPr>
            <a:r>
              <a:rPr lang="en-CA" sz="2600" dirty="0" smtClean="0"/>
              <a:t>Introducing the Reliability Block Diagram (RBD)</a:t>
            </a:r>
          </a:p>
          <a:p>
            <a:pPr>
              <a:buFont typeface="Arial" panose="020B0604020202020204" pitchFamily="34" charset="0"/>
              <a:buChar char="•"/>
            </a:pPr>
            <a:r>
              <a:rPr lang="en-CA" sz="2600" dirty="0" smtClean="0"/>
              <a:t>RBD vs. Fault Tree</a:t>
            </a:r>
          </a:p>
          <a:p>
            <a:pPr>
              <a:buFont typeface="Arial" panose="020B0604020202020204" pitchFamily="34" charset="0"/>
              <a:buChar char="•"/>
            </a:pPr>
            <a:r>
              <a:rPr lang="en-CA" sz="2600" dirty="0" smtClean="0"/>
              <a:t>RBD analysis</a:t>
            </a:r>
          </a:p>
          <a:p>
            <a:pPr lvl="1">
              <a:buFont typeface="Arial" panose="020B0604020202020204" pitchFamily="34" charset="0"/>
              <a:buChar char="•"/>
            </a:pPr>
            <a:r>
              <a:rPr lang="en-CA" sz="2600" dirty="0" smtClean="0"/>
              <a:t>Inputs</a:t>
            </a:r>
          </a:p>
          <a:p>
            <a:pPr lvl="1">
              <a:buFont typeface="Arial" panose="020B0604020202020204" pitchFamily="34" charset="0"/>
              <a:buChar char="•"/>
            </a:pPr>
            <a:r>
              <a:rPr lang="en-CA" sz="2600" dirty="0" smtClean="0"/>
              <a:t>Outputs</a:t>
            </a:r>
          </a:p>
          <a:p>
            <a:pPr lvl="1">
              <a:buFont typeface="Arial" panose="020B0604020202020204" pitchFamily="34" charset="0"/>
              <a:buChar char="•"/>
            </a:pPr>
            <a:r>
              <a:rPr lang="en-CA" sz="2600" dirty="0" smtClean="0"/>
              <a:t>Application</a:t>
            </a:r>
          </a:p>
          <a:p>
            <a:pPr>
              <a:buFont typeface="Arial" panose="020B0604020202020204" pitchFamily="34" charset="0"/>
              <a:buChar char="•"/>
            </a:pPr>
            <a:r>
              <a:rPr lang="en-CA" sz="2600" dirty="0" smtClean="0"/>
              <a:t>Do I need a reliability analysis?</a:t>
            </a:r>
          </a:p>
          <a:p>
            <a:pPr>
              <a:buFont typeface="Arial" panose="020B0604020202020204" pitchFamily="34" charset="0"/>
              <a:buChar char="•"/>
            </a:pPr>
            <a:r>
              <a:rPr lang="en-CA" sz="2600" dirty="0" smtClean="0"/>
              <a:t>Examples (Case Studies)</a:t>
            </a:r>
            <a:r>
              <a:rPr lang="en-CA" sz="2600" dirty="0"/>
              <a:t>	</a:t>
            </a:r>
          </a:p>
        </p:txBody>
      </p:sp>
    </p:spTree>
    <p:extLst>
      <p:ext uri="{BB962C8B-B14F-4D97-AF65-F5344CB8AC3E}">
        <p14:creationId xmlns:p14="http://schemas.microsoft.com/office/powerpoint/2010/main" val="3316569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sp>
        <p:nvSpPr>
          <p:cNvPr id="17410" name="Rectangle 3"/>
          <p:cNvSpPr>
            <a:spLocks noGrp="1" noChangeArrowheads="1"/>
          </p:cNvSpPr>
          <p:nvPr>
            <p:ph idx="1"/>
          </p:nvPr>
        </p:nvSpPr>
        <p:spPr bwMode="auto">
          <a:xfrm>
            <a:off x="3133997" y="2710482"/>
            <a:ext cx="4678363" cy="1798638"/>
          </a:xfrm>
          <a:noFill/>
          <a:ln>
            <a:miter lim="800000"/>
            <a:headEnd/>
            <a:tailEnd/>
          </a:ln>
        </p:spPr>
        <p:txBody>
          <a:bodyPr vert="horz" wrap="square" lIns="91440" tIns="45720" rIns="91440" bIns="45720" numCol="1" anchor="t" anchorCtr="0" compatLnSpc="1">
            <a:prstTxWarp prst="textNoShape">
              <a:avLst/>
            </a:prstTxWarp>
          </a:bodyPr>
          <a:lstStyle/>
          <a:p>
            <a:pPr marL="0" indent="0">
              <a:lnSpc>
                <a:spcPct val="90000"/>
              </a:lnSpc>
              <a:tabLst>
                <a:tab pos="0" algn="l"/>
              </a:tabLst>
            </a:pPr>
            <a:r>
              <a:rPr lang="en-US" sz="2400" dirty="0" smtClean="0"/>
              <a:t>Reliability is the ability of equipment or system to </a:t>
            </a:r>
            <a:r>
              <a:rPr lang="en-US" sz="2400" dirty="0" smtClean="0">
                <a:solidFill>
                  <a:schemeClr val="tx2"/>
                </a:solidFill>
              </a:rPr>
              <a:t>operate without interruption </a:t>
            </a:r>
            <a:r>
              <a:rPr lang="en-US" sz="2400" dirty="0" smtClean="0"/>
              <a:t>for a desired period of time (mission time), under a given set of conditions</a:t>
            </a:r>
          </a:p>
        </p:txBody>
      </p:sp>
      <p:sp>
        <p:nvSpPr>
          <p:cNvPr id="17411" name="Slide Number Placeholder 3"/>
          <p:cNvSpPr>
            <a:spLocks noGrp="1"/>
          </p:cNvSpPr>
          <p:nvPr>
            <p:ph type="sldNum" sz="quarter" idx="10"/>
          </p:nvPr>
        </p:nvSpPr>
        <p:spPr>
          <a:noFill/>
        </p:spPr>
        <p:txBody>
          <a:bodyPr/>
          <a:lstStyle/>
          <a:p>
            <a:fld id="{45AA36B4-9AFA-4B71-925D-A25930BC050A}" type="slidenum">
              <a:rPr lang="en-US" smtClean="0"/>
              <a:pPr/>
              <a:t>3</a:t>
            </a:fld>
            <a:endParaRPr lang="en-US" smtClean="0"/>
          </a:p>
        </p:txBody>
      </p:sp>
      <p:sp>
        <p:nvSpPr>
          <p:cNvPr id="7" name="Text Box 3"/>
          <p:cNvSpPr txBox="1">
            <a:spLocks noChangeArrowheads="1"/>
          </p:cNvSpPr>
          <p:nvPr/>
        </p:nvSpPr>
        <p:spPr bwMode="auto">
          <a:xfrm>
            <a:off x="878160" y="2591420"/>
            <a:ext cx="1600200" cy="1816100"/>
          </a:xfrm>
          <a:prstGeom prst="rect">
            <a:avLst/>
          </a:prstGeom>
          <a:noFill/>
          <a:ln w="9525">
            <a:noFill/>
            <a:miter lim="800000"/>
            <a:headEnd/>
            <a:tailEnd/>
          </a:ln>
        </p:spPr>
        <p:txBody>
          <a:bodyPr>
            <a:spAutoFit/>
          </a:bodyPr>
          <a:lstStyle/>
          <a:p>
            <a:pPr algn="l">
              <a:defRPr/>
            </a:pPr>
            <a:r>
              <a:rPr lang="en-AU" sz="2800" i="1" dirty="0">
                <a:solidFill>
                  <a:schemeClr val="tx2"/>
                </a:solidFill>
                <a:effectLst>
                  <a:outerShdw blurRad="38100" dist="38100" dir="2700000" algn="tl">
                    <a:srgbClr val="000000">
                      <a:alpha val="43137"/>
                    </a:srgbClr>
                  </a:outerShdw>
                </a:effectLst>
                <a:latin typeface="+mn-lt"/>
              </a:rPr>
              <a:t>Reliability in its simplest form …..</a:t>
            </a:r>
          </a:p>
        </p:txBody>
      </p:sp>
      <p:sp>
        <p:nvSpPr>
          <p:cNvPr id="17414" name="Left Brace 5"/>
          <p:cNvSpPr>
            <a:spLocks/>
          </p:cNvSpPr>
          <p:nvPr/>
        </p:nvSpPr>
        <p:spPr bwMode="auto">
          <a:xfrm>
            <a:off x="2600597" y="2710482"/>
            <a:ext cx="381000" cy="1600200"/>
          </a:xfrm>
          <a:prstGeom prst="leftBrace">
            <a:avLst>
              <a:gd name="adj1" fmla="val 8342"/>
              <a:gd name="adj2" fmla="val 50000"/>
            </a:avLst>
          </a:prstGeom>
          <a:noFill/>
          <a:ln w="38100" algn="ctr">
            <a:solidFill>
              <a:schemeClr val="tx2"/>
            </a:solidFill>
            <a:round/>
            <a:headEnd/>
            <a:tailEnd/>
          </a:ln>
        </p:spPr>
        <p:txBody>
          <a:bodyPr wrap="none" anchor="ctr"/>
          <a:lstStyle/>
          <a:p>
            <a:endParaRPr lang="en-CA"/>
          </a:p>
        </p:txBody>
      </p:sp>
      <p:sp>
        <p:nvSpPr>
          <p:cNvPr id="8" name="Title 5"/>
          <p:cNvSpPr txBox="1">
            <a:spLocks/>
          </p:cNvSpPr>
          <p:nvPr/>
        </p:nvSpPr>
        <p:spPr bwMode="auto">
          <a:xfrm>
            <a:off x="374848" y="752872"/>
            <a:ext cx="8229600" cy="1307976"/>
          </a:xfrm>
          <a:prstGeom prst="rect">
            <a:avLst/>
          </a:prstGeom>
          <a:noFill/>
          <a:ln w="9525">
            <a:noFill/>
            <a:miter lim="800000"/>
            <a:headEnd/>
            <a:tailEnd/>
          </a:ln>
        </p:spPr>
        <p:txBody>
          <a:bodyPr/>
          <a:lstStyle/>
          <a:p>
            <a:pPr algn="l">
              <a:defRPr/>
            </a:pPr>
            <a:r>
              <a:rPr lang="en-CA" sz="3600" kern="0" dirty="0">
                <a:solidFill>
                  <a:srgbClr val="008FD0"/>
                </a:solidFill>
                <a:effectLst>
                  <a:outerShdw blurRad="38100" dist="38100" dir="2700000" algn="tl">
                    <a:srgbClr val="000000">
                      <a:alpha val="43137"/>
                    </a:srgbClr>
                  </a:outerShdw>
                </a:effectLst>
                <a:latin typeface="+mj-lt"/>
                <a:ea typeface="+mj-ea"/>
                <a:cs typeface="+mj-cs"/>
              </a:rPr>
              <a:t>Reliability </a:t>
            </a:r>
            <a:r>
              <a:rPr lang="en-CA" sz="3600" kern="0" dirty="0" smtClean="0">
                <a:solidFill>
                  <a:srgbClr val="008FD0"/>
                </a:solidFill>
                <a:effectLst>
                  <a:outerShdw blurRad="38100" dist="38100" dir="2700000" algn="tl">
                    <a:srgbClr val="000000">
                      <a:alpha val="43137"/>
                    </a:srgbClr>
                  </a:outerShdw>
                </a:effectLst>
                <a:latin typeface="+mj-lt"/>
                <a:ea typeface="+mj-ea"/>
                <a:cs typeface="+mj-cs"/>
              </a:rPr>
              <a:t>Basics – Terminology, </a:t>
            </a:r>
            <a:br>
              <a:rPr lang="en-CA" sz="3600" kern="0" dirty="0" smtClean="0">
                <a:solidFill>
                  <a:srgbClr val="008FD0"/>
                </a:solidFill>
                <a:effectLst>
                  <a:outerShdw blurRad="38100" dist="38100" dir="2700000" algn="tl">
                    <a:srgbClr val="000000">
                      <a:alpha val="43137"/>
                    </a:srgbClr>
                  </a:outerShdw>
                </a:effectLst>
                <a:latin typeface="+mj-lt"/>
                <a:ea typeface="+mj-ea"/>
                <a:cs typeface="+mj-cs"/>
              </a:rPr>
            </a:br>
            <a:r>
              <a:rPr lang="en-CA" sz="3600" kern="0" dirty="0" smtClean="0">
                <a:solidFill>
                  <a:srgbClr val="008FD0"/>
                </a:solidFill>
                <a:effectLst>
                  <a:outerShdw blurRad="38100" dist="38100" dir="2700000" algn="tl">
                    <a:srgbClr val="000000">
                      <a:alpha val="43137"/>
                    </a:srgbClr>
                  </a:outerShdw>
                </a:effectLst>
                <a:latin typeface="+mj-lt"/>
                <a:ea typeface="+mj-ea"/>
                <a:cs typeface="+mj-cs"/>
              </a:rPr>
              <a:t>Definitions and Measures</a:t>
            </a:r>
            <a:endParaRPr lang="en-CA" sz="3600" kern="0" cap="all" dirty="0">
              <a:solidFill>
                <a:schemeClr val="bg2"/>
              </a:solidFill>
              <a:latin typeface="+mj-lt"/>
              <a:ea typeface="+mj-ea"/>
              <a:cs typeface="+mj-cs"/>
            </a:endParaRPr>
          </a:p>
        </p:txBody>
      </p:sp>
    </p:spTree>
    <p:extLst>
      <p:ext uri="{BB962C8B-B14F-4D97-AF65-F5344CB8AC3E}">
        <p14:creationId xmlns:p14="http://schemas.microsoft.com/office/powerpoint/2010/main" val="20087166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defRPr/>
            </a:pPr>
            <a:r>
              <a:rPr lang="en-CA" dirty="0" smtClean="0">
                <a:solidFill>
                  <a:schemeClr val="bg1">
                    <a:lumMod val="50000"/>
                  </a:schemeClr>
                </a:solidFill>
              </a:rPr>
              <a:t>Definitions</a:t>
            </a:r>
            <a:endParaRPr lang="en-CA" dirty="0">
              <a:solidFill>
                <a:schemeClr val="bg1">
                  <a:lumMod val="50000"/>
                </a:schemeClr>
              </a:solidFill>
            </a:endParaRPr>
          </a:p>
        </p:txBody>
      </p:sp>
      <p:sp>
        <p:nvSpPr>
          <p:cNvPr id="18434" name="Rectangle 3"/>
          <p:cNvSpPr>
            <a:spLocks noGrp="1" noChangeArrowheads="1"/>
          </p:cNvSpPr>
          <p:nvPr>
            <p:ph idx="1"/>
          </p:nvPr>
        </p:nvSpPr>
        <p:spPr bwMode="auto">
          <a:xfrm>
            <a:off x="3048000" y="1371600"/>
            <a:ext cx="5181600" cy="2209800"/>
          </a:xfrm>
          <a:noFill/>
          <a:ln>
            <a:miter lim="800000"/>
            <a:headEnd/>
            <a:tailEnd/>
          </a:ln>
        </p:spPr>
        <p:txBody>
          <a:bodyPr vert="horz" wrap="square" lIns="91440" tIns="45720" rIns="91440" bIns="45720" numCol="1" anchor="t" anchorCtr="0" compatLnSpc="1">
            <a:prstTxWarp prst="textNoShape">
              <a:avLst/>
            </a:prstTxWarp>
          </a:bodyPr>
          <a:lstStyle/>
          <a:p>
            <a:pPr marL="0" indent="0"/>
            <a:r>
              <a:rPr lang="en-US" sz="2000" dirty="0" smtClean="0"/>
              <a:t>Any unplanned interruption to operating equipment or systems in delivering the desired performance is a failure.</a:t>
            </a:r>
          </a:p>
          <a:p>
            <a:pPr marL="0" indent="0"/>
            <a:r>
              <a:rPr lang="en-US" sz="2000" dirty="0" smtClean="0"/>
              <a:t>Reliability methods aim to </a:t>
            </a:r>
            <a:r>
              <a:rPr lang="en-US" sz="2000" dirty="0" smtClean="0">
                <a:solidFill>
                  <a:schemeClr val="tx2"/>
                </a:solidFill>
              </a:rPr>
              <a:t>forecast failures </a:t>
            </a:r>
            <a:r>
              <a:rPr lang="en-US" sz="2000" dirty="0" smtClean="0"/>
              <a:t>through understanding the likelihood of failure occurrence in a given time.</a:t>
            </a:r>
          </a:p>
          <a:p>
            <a:pPr marL="0" indent="0"/>
            <a:endParaRPr lang="en-US" dirty="0" smtClean="0"/>
          </a:p>
        </p:txBody>
      </p:sp>
      <p:sp>
        <p:nvSpPr>
          <p:cNvPr id="18435" name="Slide Number Placeholder 3"/>
          <p:cNvSpPr>
            <a:spLocks noGrp="1"/>
          </p:cNvSpPr>
          <p:nvPr>
            <p:ph type="sldNum" sz="quarter" idx="10"/>
          </p:nvPr>
        </p:nvSpPr>
        <p:spPr>
          <a:noFill/>
        </p:spPr>
        <p:txBody>
          <a:bodyPr/>
          <a:lstStyle/>
          <a:p>
            <a:fld id="{13C099DC-0908-494A-B83F-AF171352AEEF}" type="slidenum">
              <a:rPr lang="en-US" smtClean="0"/>
              <a:pPr/>
              <a:t>4</a:t>
            </a:fld>
            <a:endParaRPr lang="en-US" smtClean="0"/>
          </a:p>
        </p:txBody>
      </p:sp>
      <p:sp>
        <p:nvSpPr>
          <p:cNvPr id="7" name="Text Box 3"/>
          <p:cNvSpPr txBox="1">
            <a:spLocks noChangeArrowheads="1"/>
          </p:cNvSpPr>
          <p:nvPr/>
        </p:nvSpPr>
        <p:spPr bwMode="auto">
          <a:xfrm>
            <a:off x="838200" y="1816100"/>
            <a:ext cx="1600200" cy="523875"/>
          </a:xfrm>
          <a:prstGeom prst="rect">
            <a:avLst/>
          </a:prstGeom>
          <a:noFill/>
          <a:ln w="9525">
            <a:noFill/>
            <a:miter lim="800000"/>
            <a:headEnd/>
            <a:tailEnd/>
          </a:ln>
        </p:spPr>
        <p:txBody>
          <a:bodyPr>
            <a:spAutoFit/>
          </a:bodyPr>
          <a:lstStyle/>
          <a:p>
            <a:pPr algn="l">
              <a:defRPr/>
            </a:pPr>
            <a:r>
              <a:rPr lang="en-AU" sz="2800" i="1" dirty="0">
                <a:solidFill>
                  <a:schemeClr val="tx2"/>
                </a:solidFill>
                <a:effectLst>
                  <a:outerShdw blurRad="38100" dist="38100" dir="2700000" algn="tl">
                    <a:srgbClr val="000000">
                      <a:alpha val="43137"/>
                    </a:srgbClr>
                  </a:outerShdw>
                </a:effectLst>
                <a:latin typeface="+mn-lt"/>
              </a:rPr>
              <a:t>Failures</a:t>
            </a:r>
          </a:p>
        </p:txBody>
      </p:sp>
      <p:sp>
        <p:nvSpPr>
          <p:cNvPr id="18438" name="Left Brace 5"/>
          <p:cNvSpPr>
            <a:spLocks/>
          </p:cNvSpPr>
          <p:nvPr/>
        </p:nvSpPr>
        <p:spPr bwMode="auto">
          <a:xfrm>
            <a:off x="2514600" y="1295400"/>
            <a:ext cx="381000" cy="2133600"/>
          </a:xfrm>
          <a:prstGeom prst="leftBrace">
            <a:avLst>
              <a:gd name="adj1" fmla="val 8348"/>
              <a:gd name="adj2" fmla="val 50000"/>
            </a:avLst>
          </a:prstGeom>
          <a:noFill/>
          <a:ln w="38100" algn="ctr">
            <a:solidFill>
              <a:schemeClr val="tx2"/>
            </a:solidFill>
            <a:round/>
            <a:headEnd/>
            <a:tailEnd/>
          </a:ln>
        </p:spPr>
        <p:txBody>
          <a:bodyPr wrap="none" anchor="ctr"/>
          <a:lstStyle/>
          <a:p>
            <a:endParaRPr lang="en-CA"/>
          </a:p>
        </p:txBody>
      </p:sp>
      <p:sp>
        <p:nvSpPr>
          <p:cNvPr id="8" name="Rectangle 3"/>
          <p:cNvSpPr txBox="1">
            <a:spLocks noChangeArrowheads="1"/>
          </p:cNvSpPr>
          <p:nvPr/>
        </p:nvSpPr>
        <p:spPr bwMode="auto">
          <a:xfrm>
            <a:off x="3048000" y="3886200"/>
            <a:ext cx="4713288" cy="2133600"/>
          </a:xfrm>
          <a:prstGeom prst="rect">
            <a:avLst/>
          </a:prstGeom>
          <a:noFill/>
          <a:ln w="9525">
            <a:noFill/>
            <a:miter lim="800000"/>
            <a:headEnd/>
            <a:tailEnd/>
          </a:ln>
        </p:spPr>
        <p:txBody>
          <a:bodyPr/>
          <a:lstStyle/>
          <a:p>
            <a:pPr algn="l">
              <a:spcBef>
                <a:spcPct val="20000"/>
              </a:spcBef>
              <a:buFont typeface="Wingdings" pitchFamily="2" charset="2"/>
              <a:buNone/>
              <a:defRPr/>
            </a:pPr>
            <a:r>
              <a:rPr lang="en-US" sz="2000" kern="0" dirty="0">
                <a:solidFill>
                  <a:schemeClr val="bg2"/>
                </a:solidFill>
                <a:latin typeface="+mn-lt"/>
              </a:rPr>
              <a:t>Failures cost businesses money in lost production, repairs, safety hazards, environmental incidents, downtime, quality impacts and customer complaints.</a:t>
            </a:r>
          </a:p>
          <a:p>
            <a:pPr algn="l">
              <a:spcBef>
                <a:spcPct val="20000"/>
              </a:spcBef>
              <a:buFont typeface="Wingdings" pitchFamily="2" charset="2"/>
              <a:buNone/>
              <a:defRPr/>
            </a:pPr>
            <a:r>
              <a:rPr lang="en-US" sz="2000" kern="0" dirty="0">
                <a:solidFill>
                  <a:schemeClr val="bg2"/>
                </a:solidFill>
                <a:latin typeface="+mn-lt"/>
              </a:rPr>
              <a:t>The </a:t>
            </a:r>
            <a:r>
              <a:rPr lang="en-US" sz="2000" kern="0" dirty="0">
                <a:solidFill>
                  <a:schemeClr val="tx2"/>
                </a:solidFill>
                <a:latin typeface="+mn-lt"/>
              </a:rPr>
              <a:t>business of reliability </a:t>
            </a:r>
            <a:r>
              <a:rPr lang="en-US" sz="2000" kern="0" dirty="0">
                <a:solidFill>
                  <a:schemeClr val="bg2"/>
                </a:solidFill>
                <a:latin typeface="+mn-lt"/>
              </a:rPr>
              <a:t>is to reduce the losses caused by failures.</a:t>
            </a:r>
          </a:p>
          <a:p>
            <a:pPr algn="l">
              <a:spcBef>
                <a:spcPct val="20000"/>
              </a:spcBef>
              <a:buFont typeface="Wingdings" pitchFamily="2" charset="2"/>
              <a:buNone/>
              <a:defRPr/>
            </a:pPr>
            <a:endParaRPr lang="en-US" sz="2000" kern="0" dirty="0">
              <a:solidFill>
                <a:schemeClr val="bg2"/>
              </a:solidFill>
              <a:latin typeface="+mn-lt"/>
            </a:endParaRPr>
          </a:p>
        </p:txBody>
      </p:sp>
      <p:sp>
        <p:nvSpPr>
          <p:cNvPr id="9" name="Text Box 3"/>
          <p:cNvSpPr txBox="1">
            <a:spLocks noChangeArrowheads="1"/>
          </p:cNvSpPr>
          <p:nvPr/>
        </p:nvSpPr>
        <p:spPr bwMode="auto">
          <a:xfrm>
            <a:off x="609600" y="4414838"/>
            <a:ext cx="1828800" cy="523875"/>
          </a:xfrm>
          <a:prstGeom prst="rect">
            <a:avLst/>
          </a:prstGeom>
          <a:noFill/>
          <a:ln w="9525">
            <a:noFill/>
            <a:miter lim="800000"/>
            <a:headEnd/>
            <a:tailEnd/>
          </a:ln>
        </p:spPr>
        <p:txBody>
          <a:bodyPr>
            <a:spAutoFit/>
          </a:bodyPr>
          <a:lstStyle/>
          <a:p>
            <a:pPr algn="l">
              <a:defRPr/>
            </a:pPr>
            <a:r>
              <a:rPr lang="en-AU" sz="2800" i="1" dirty="0">
                <a:solidFill>
                  <a:schemeClr val="tx2"/>
                </a:solidFill>
                <a:effectLst>
                  <a:outerShdw blurRad="38100" dist="38100" dir="2700000" algn="tl">
                    <a:srgbClr val="000000">
                      <a:alpha val="43137"/>
                    </a:srgbClr>
                  </a:outerShdw>
                </a:effectLst>
                <a:latin typeface="+mn-lt"/>
              </a:rPr>
              <a:t>Costs/Risks</a:t>
            </a:r>
          </a:p>
        </p:txBody>
      </p:sp>
      <p:sp>
        <p:nvSpPr>
          <p:cNvPr id="18441" name="Left Brace 5"/>
          <p:cNvSpPr>
            <a:spLocks/>
          </p:cNvSpPr>
          <p:nvPr/>
        </p:nvSpPr>
        <p:spPr bwMode="auto">
          <a:xfrm>
            <a:off x="2514600" y="3894138"/>
            <a:ext cx="381000" cy="2133600"/>
          </a:xfrm>
          <a:prstGeom prst="leftBrace">
            <a:avLst>
              <a:gd name="adj1" fmla="val 8348"/>
              <a:gd name="adj2" fmla="val 50000"/>
            </a:avLst>
          </a:prstGeom>
          <a:noFill/>
          <a:ln w="38100" algn="ctr">
            <a:solidFill>
              <a:schemeClr val="tx2"/>
            </a:solidFill>
            <a:round/>
            <a:headEnd/>
            <a:tailEnd/>
          </a:ln>
        </p:spPr>
        <p:txBody>
          <a:bodyPr wrap="none" anchor="ctr"/>
          <a:lstStyle/>
          <a:p>
            <a:endParaRPr lang="en-CA"/>
          </a:p>
        </p:txBody>
      </p:sp>
    </p:spTree>
    <p:extLst>
      <p:ext uri="{BB962C8B-B14F-4D97-AF65-F5344CB8AC3E}">
        <p14:creationId xmlns:p14="http://schemas.microsoft.com/office/powerpoint/2010/main" val="234878509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defRPr/>
            </a:pPr>
            <a:r>
              <a:rPr lang="en-CA" dirty="0" smtClean="0">
                <a:solidFill>
                  <a:schemeClr val="bg1">
                    <a:lumMod val="50000"/>
                  </a:schemeClr>
                </a:solidFill>
              </a:rPr>
              <a:t>Definitions</a:t>
            </a:r>
            <a:endParaRPr lang="en-CA" dirty="0"/>
          </a:p>
        </p:txBody>
      </p:sp>
      <p:sp>
        <p:nvSpPr>
          <p:cNvPr id="19458" name="Rectangle 3"/>
          <p:cNvSpPr>
            <a:spLocks noGrp="1" noChangeArrowheads="1"/>
          </p:cNvSpPr>
          <p:nvPr>
            <p:ph idx="1"/>
          </p:nvPr>
        </p:nvSpPr>
        <p:spPr bwMode="auto">
          <a:xfrm>
            <a:off x="3059832" y="3429000"/>
            <a:ext cx="4678362" cy="2614613"/>
          </a:xfrm>
          <a:noFill/>
          <a:ln>
            <a:miter lim="800000"/>
            <a:headEnd/>
            <a:tailEnd/>
          </a:ln>
        </p:spPr>
        <p:txBody>
          <a:bodyPr vert="horz" wrap="square" lIns="91440" tIns="45720" rIns="91440" bIns="45720" numCol="1" anchor="t" anchorCtr="0" compatLnSpc="1">
            <a:prstTxWarp prst="textNoShape">
              <a:avLst/>
            </a:prstTxWarp>
          </a:bodyPr>
          <a:lstStyle/>
          <a:p>
            <a:pPr marL="0" indent="0"/>
            <a:r>
              <a:rPr lang="en-US" sz="2000" dirty="0" smtClean="0"/>
              <a:t>High reliability costs money</a:t>
            </a:r>
          </a:p>
          <a:p>
            <a:pPr marL="0" indent="0"/>
            <a:r>
              <a:rPr lang="en-US" sz="2000" dirty="0" smtClean="0"/>
              <a:t>Reliability Engineering aims to identify practical solutions to business issues</a:t>
            </a:r>
          </a:p>
          <a:p>
            <a:pPr marL="0" indent="0"/>
            <a:r>
              <a:rPr lang="en-US" sz="2000" dirty="0" smtClean="0"/>
              <a:t>Understanding the needs of the business allows an affordable level of reliability through design, maintenance and support</a:t>
            </a:r>
          </a:p>
        </p:txBody>
      </p:sp>
      <p:sp>
        <p:nvSpPr>
          <p:cNvPr id="19459" name="Slide Number Placeholder 3"/>
          <p:cNvSpPr>
            <a:spLocks noGrp="1"/>
          </p:cNvSpPr>
          <p:nvPr>
            <p:ph type="sldNum" sz="quarter" idx="10"/>
          </p:nvPr>
        </p:nvSpPr>
        <p:spPr>
          <a:noFill/>
        </p:spPr>
        <p:txBody>
          <a:bodyPr/>
          <a:lstStyle/>
          <a:p>
            <a:fld id="{225BBFA8-6A95-45DF-8A6C-CBBCE5FE157C}" type="slidenum">
              <a:rPr lang="en-US" smtClean="0"/>
              <a:pPr/>
              <a:t>5</a:t>
            </a:fld>
            <a:endParaRPr lang="en-US" smtClean="0"/>
          </a:p>
        </p:txBody>
      </p:sp>
      <p:sp>
        <p:nvSpPr>
          <p:cNvPr id="7" name="Text Box 3"/>
          <p:cNvSpPr txBox="1">
            <a:spLocks noChangeArrowheads="1"/>
          </p:cNvSpPr>
          <p:nvPr/>
        </p:nvSpPr>
        <p:spPr bwMode="auto">
          <a:xfrm>
            <a:off x="621432" y="3886200"/>
            <a:ext cx="1905000" cy="954088"/>
          </a:xfrm>
          <a:prstGeom prst="rect">
            <a:avLst/>
          </a:prstGeom>
          <a:noFill/>
          <a:ln w="9525">
            <a:noFill/>
            <a:miter lim="800000"/>
            <a:headEnd/>
            <a:tailEnd/>
          </a:ln>
        </p:spPr>
        <p:txBody>
          <a:bodyPr>
            <a:spAutoFit/>
          </a:bodyPr>
          <a:lstStyle/>
          <a:p>
            <a:pPr algn="l">
              <a:defRPr/>
            </a:pPr>
            <a:r>
              <a:rPr lang="en-AU" sz="2800" i="1" dirty="0">
                <a:solidFill>
                  <a:schemeClr val="tx2"/>
                </a:solidFill>
                <a:effectLst>
                  <a:outerShdw blurRad="38100" dist="38100" dir="2700000" algn="tl">
                    <a:srgbClr val="000000">
                      <a:alpha val="43137"/>
                    </a:srgbClr>
                  </a:outerShdw>
                </a:effectLst>
                <a:latin typeface="+mn-lt"/>
              </a:rPr>
              <a:t>Reliability</a:t>
            </a:r>
          </a:p>
          <a:p>
            <a:pPr algn="l">
              <a:defRPr/>
            </a:pPr>
            <a:r>
              <a:rPr lang="en-AU" sz="2800" i="1" dirty="0">
                <a:solidFill>
                  <a:schemeClr val="tx2"/>
                </a:solidFill>
                <a:effectLst>
                  <a:outerShdw blurRad="38100" dist="38100" dir="2700000" algn="tl">
                    <a:srgbClr val="000000">
                      <a:alpha val="43137"/>
                    </a:srgbClr>
                  </a:outerShdw>
                </a:effectLst>
                <a:latin typeface="+mn-lt"/>
              </a:rPr>
              <a:t>Engineering</a:t>
            </a:r>
          </a:p>
        </p:txBody>
      </p:sp>
      <p:sp>
        <p:nvSpPr>
          <p:cNvPr id="19462" name="Left Brace 5"/>
          <p:cNvSpPr>
            <a:spLocks/>
          </p:cNvSpPr>
          <p:nvPr/>
        </p:nvSpPr>
        <p:spPr bwMode="auto">
          <a:xfrm>
            <a:off x="2602632" y="3429000"/>
            <a:ext cx="381000" cy="1944216"/>
          </a:xfrm>
          <a:prstGeom prst="leftBrace">
            <a:avLst>
              <a:gd name="adj1" fmla="val 8348"/>
              <a:gd name="adj2" fmla="val 50000"/>
            </a:avLst>
          </a:prstGeom>
          <a:noFill/>
          <a:ln w="38100" algn="ctr">
            <a:solidFill>
              <a:schemeClr val="tx2"/>
            </a:solidFill>
            <a:round/>
            <a:headEnd/>
            <a:tailEnd/>
          </a:ln>
        </p:spPr>
        <p:txBody>
          <a:bodyPr wrap="none" anchor="ctr"/>
          <a:lstStyle/>
          <a:p>
            <a:endParaRPr lang="en-CA"/>
          </a:p>
        </p:txBody>
      </p:sp>
      <p:pic>
        <p:nvPicPr>
          <p:cNvPr id="4493317" name="Picture 5" descr="C:\Users\jbyers\AppData\Local\Microsoft\Windows\Temporary Internet Files\Content.IE5\U88R24X3\MP900341902[1].jpg"/>
          <p:cNvPicPr>
            <a:picLocks noChangeAspect="1" noChangeArrowheads="1"/>
          </p:cNvPicPr>
          <p:nvPr/>
        </p:nvPicPr>
        <p:blipFill>
          <a:blip r:embed="rId5" cstate="print"/>
          <a:srcRect/>
          <a:stretch>
            <a:fillRect/>
          </a:stretch>
        </p:blipFill>
        <p:spPr bwMode="auto">
          <a:xfrm>
            <a:off x="4953000" y="457200"/>
            <a:ext cx="3657600" cy="2609088"/>
          </a:xfrm>
          <a:prstGeom prst="rect">
            <a:avLst/>
          </a:prstGeom>
          <a:noFill/>
        </p:spPr>
      </p:pic>
    </p:spTree>
    <p:extLst>
      <p:ext uri="{BB962C8B-B14F-4D97-AF65-F5344CB8AC3E}">
        <p14:creationId xmlns:p14="http://schemas.microsoft.com/office/powerpoint/2010/main" val="418838573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sp>
        <p:nvSpPr>
          <p:cNvPr id="67588" name="Title 4"/>
          <p:cNvSpPr>
            <a:spLocks noGrp="1"/>
          </p:cNvSpPr>
          <p:nvPr>
            <p:ph type="title"/>
          </p:nvPr>
        </p:nvSpPr>
        <p:spPr/>
        <p:txBody>
          <a:bodyPr/>
          <a:lstStyle/>
          <a:p>
            <a:pPr>
              <a:defRPr/>
            </a:pPr>
            <a:r>
              <a:rPr lang="en-CA" dirty="0" smtClean="0">
                <a:solidFill>
                  <a:schemeClr val="bg1">
                    <a:lumMod val="50000"/>
                  </a:schemeClr>
                </a:solidFill>
              </a:rPr>
              <a:t>Definitions</a:t>
            </a:r>
            <a:endParaRPr lang="en-CA" dirty="0" smtClean="0"/>
          </a:p>
        </p:txBody>
      </p:sp>
      <p:sp>
        <p:nvSpPr>
          <p:cNvPr id="5" name="Content Placeholder 4"/>
          <p:cNvSpPr>
            <a:spLocks noGrp="1"/>
          </p:cNvSpPr>
          <p:nvPr>
            <p:ph idx="1"/>
          </p:nvPr>
        </p:nvSpPr>
        <p:spPr>
          <a:xfrm>
            <a:off x="533400" y="1524000"/>
            <a:ext cx="7772400" cy="4114800"/>
          </a:xfrm>
        </p:spPr>
        <p:txBody>
          <a:bodyPr/>
          <a:lstStyle/>
          <a:p>
            <a:pPr marL="0" indent="0">
              <a:spcBef>
                <a:spcPct val="50000"/>
              </a:spcBef>
              <a:defRPr/>
            </a:pPr>
            <a:r>
              <a:rPr lang="en-US" sz="2400" b="1" dirty="0" smtClean="0">
                <a:solidFill>
                  <a:schemeClr val="tx2"/>
                </a:solidFill>
              </a:rPr>
              <a:t>Reliability</a:t>
            </a:r>
            <a:r>
              <a:rPr lang="en-US" sz="2400" dirty="0" smtClean="0"/>
              <a:t> and </a:t>
            </a:r>
            <a:r>
              <a:rPr lang="en-US" sz="2400" b="1" dirty="0" smtClean="0">
                <a:solidFill>
                  <a:schemeClr val="tx2"/>
                </a:solidFill>
              </a:rPr>
              <a:t>Availability</a:t>
            </a:r>
            <a:r>
              <a:rPr lang="en-US" sz="2400" dirty="0" smtClean="0"/>
              <a:t> are functions in time. The aspect of time is critical in their measurement and the key variables are:</a:t>
            </a:r>
          </a:p>
          <a:p>
            <a:pPr marL="457200" indent="-457200">
              <a:spcBef>
                <a:spcPct val="50000"/>
              </a:spcBef>
              <a:buClr>
                <a:schemeClr val="tx2"/>
              </a:buClr>
              <a:buFont typeface="Wingdings" pitchFamily="2" charset="2"/>
              <a:buChar char="§"/>
              <a:defRPr/>
            </a:pPr>
            <a:r>
              <a:rPr lang="en-US" sz="2400" dirty="0" smtClean="0"/>
              <a:t>Mission Time</a:t>
            </a:r>
          </a:p>
          <a:p>
            <a:pPr marL="457200" indent="-457200">
              <a:spcBef>
                <a:spcPct val="50000"/>
              </a:spcBef>
              <a:buClr>
                <a:schemeClr val="tx2"/>
              </a:buClr>
              <a:buFont typeface="Wingdings" pitchFamily="2" charset="2"/>
              <a:buChar char="§"/>
              <a:defRPr/>
            </a:pPr>
            <a:r>
              <a:rPr lang="en-US" sz="2400" dirty="0" smtClean="0"/>
              <a:t>Mean Time To Failure </a:t>
            </a:r>
            <a:r>
              <a:rPr lang="en-US" sz="2400" b="1" dirty="0" smtClean="0">
                <a:solidFill>
                  <a:schemeClr val="tx2"/>
                </a:solidFill>
              </a:rPr>
              <a:t>(MTTF) </a:t>
            </a:r>
          </a:p>
          <a:p>
            <a:pPr marL="457200" indent="-457200">
              <a:spcBef>
                <a:spcPct val="50000"/>
              </a:spcBef>
              <a:buClr>
                <a:schemeClr val="tx2"/>
              </a:buClr>
              <a:buFont typeface="Wingdings" pitchFamily="2" charset="2"/>
              <a:buChar char="§"/>
              <a:defRPr/>
            </a:pPr>
            <a:r>
              <a:rPr lang="en-US" sz="2400" dirty="0" smtClean="0"/>
              <a:t>Mean Time Between Failures </a:t>
            </a:r>
            <a:r>
              <a:rPr lang="en-US" sz="2400" b="1" dirty="0" smtClean="0">
                <a:solidFill>
                  <a:schemeClr val="tx2"/>
                </a:solidFill>
              </a:rPr>
              <a:t>(MTBF)</a:t>
            </a:r>
          </a:p>
          <a:p>
            <a:pPr marL="457200" indent="-457200">
              <a:spcBef>
                <a:spcPct val="50000"/>
              </a:spcBef>
              <a:buClr>
                <a:schemeClr val="tx2"/>
              </a:buClr>
              <a:buFont typeface="Wingdings" pitchFamily="2" charset="2"/>
              <a:buChar char="§"/>
              <a:defRPr/>
            </a:pPr>
            <a:r>
              <a:rPr lang="en-US" sz="2400" dirty="0" smtClean="0"/>
              <a:t>Mean Time To Repair </a:t>
            </a:r>
            <a:r>
              <a:rPr lang="en-US" sz="2400" b="1" dirty="0" smtClean="0">
                <a:solidFill>
                  <a:schemeClr val="tx2"/>
                </a:solidFill>
              </a:rPr>
              <a:t>(MTTR)</a:t>
            </a:r>
          </a:p>
          <a:p>
            <a:pPr>
              <a:defRPr/>
            </a:pPr>
            <a:endParaRPr lang="en-US" sz="2000" dirty="0"/>
          </a:p>
        </p:txBody>
      </p:sp>
      <p:sp>
        <p:nvSpPr>
          <p:cNvPr id="21508" name="Slide Number Placeholder 2"/>
          <p:cNvSpPr>
            <a:spLocks noGrp="1"/>
          </p:cNvSpPr>
          <p:nvPr>
            <p:ph type="sldNum" sz="quarter" idx="10"/>
          </p:nvPr>
        </p:nvSpPr>
        <p:spPr>
          <a:noFill/>
        </p:spPr>
        <p:txBody>
          <a:bodyPr/>
          <a:lstStyle/>
          <a:p>
            <a:fld id="{4AD6144A-C678-4137-986C-9D0D81861B35}" type="slidenum">
              <a:rPr lang="en-US" smtClean="0"/>
              <a:pPr/>
              <a:t>6</a:t>
            </a:fld>
            <a:endParaRPr lang="en-US" smtClean="0"/>
          </a:p>
        </p:txBody>
      </p:sp>
      <p:pic>
        <p:nvPicPr>
          <p:cNvPr id="4494343" name="Picture 7" descr="C:\Users\jbyers\AppData\Local\Microsoft\Windows\Temporary Internet Files\Content.IE5\C9T6D7C8\MP900400674[1].jpg"/>
          <p:cNvPicPr>
            <a:picLocks noChangeAspect="1" noChangeArrowheads="1"/>
          </p:cNvPicPr>
          <p:nvPr/>
        </p:nvPicPr>
        <p:blipFill>
          <a:blip r:embed="rId5" cstate="print"/>
          <a:srcRect/>
          <a:stretch>
            <a:fillRect/>
          </a:stretch>
        </p:blipFill>
        <p:spPr bwMode="auto">
          <a:xfrm>
            <a:off x="5904905" y="2819400"/>
            <a:ext cx="3131591" cy="3131591"/>
          </a:xfrm>
          <a:prstGeom prst="rect">
            <a:avLst/>
          </a:prstGeom>
          <a:noFill/>
        </p:spPr>
      </p:pic>
    </p:spTree>
    <p:extLst>
      <p:ext uri="{BB962C8B-B14F-4D97-AF65-F5344CB8AC3E}">
        <p14:creationId xmlns:p14="http://schemas.microsoft.com/office/powerpoint/2010/main" val="364403206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3575" name="Title 23"/>
          <p:cNvSpPr>
            <a:spLocks noGrp="1"/>
          </p:cNvSpPr>
          <p:nvPr>
            <p:ph type="title"/>
          </p:nvPr>
        </p:nvSpPr>
        <p:spPr/>
        <p:txBody>
          <a:bodyPr/>
          <a:lstStyle/>
          <a:p>
            <a:r>
              <a:rPr lang="en-US" dirty="0" smtClean="0"/>
              <a:t>MTTR vs. MTBF</a:t>
            </a:r>
            <a:endParaRPr lang="en-CA" dirty="0" smtClean="0"/>
          </a:p>
        </p:txBody>
      </p:sp>
      <p:sp>
        <p:nvSpPr>
          <p:cNvPr id="23554" name="Slide Number Placeholder 3"/>
          <p:cNvSpPr>
            <a:spLocks noGrp="1"/>
          </p:cNvSpPr>
          <p:nvPr>
            <p:ph type="sldNum" sz="quarter" idx="10"/>
          </p:nvPr>
        </p:nvSpPr>
        <p:spPr>
          <a:noFill/>
        </p:spPr>
        <p:txBody>
          <a:bodyPr/>
          <a:lstStyle/>
          <a:p>
            <a:fld id="{695D6B41-184C-4E75-9F23-196805859E65}" type="slidenum">
              <a:rPr lang="en-US" smtClean="0"/>
              <a:pPr/>
              <a:t>7</a:t>
            </a:fld>
            <a:endParaRPr lang="en-US" smtClean="0"/>
          </a:p>
        </p:txBody>
      </p:sp>
      <p:sp>
        <p:nvSpPr>
          <p:cNvPr id="23555" name="Line 3"/>
          <p:cNvSpPr>
            <a:spLocks noChangeShapeType="1"/>
          </p:cNvSpPr>
          <p:nvPr/>
        </p:nvSpPr>
        <p:spPr bwMode="auto">
          <a:xfrm>
            <a:off x="755650" y="3789363"/>
            <a:ext cx="2592388" cy="0"/>
          </a:xfrm>
          <a:prstGeom prst="line">
            <a:avLst/>
          </a:prstGeom>
          <a:noFill/>
          <a:ln w="44450">
            <a:solidFill>
              <a:schemeClr val="tx2"/>
            </a:solidFill>
            <a:round/>
            <a:headEnd type="triangle" w="lg" len="lg"/>
            <a:tailEnd type="triangle" w="lg" len="lg"/>
          </a:ln>
        </p:spPr>
        <p:txBody>
          <a:bodyPr wrap="none" anchor="ctr"/>
          <a:lstStyle/>
          <a:p>
            <a:endParaRPr lang="en-US"/>
          </a:p>
        </p:txBody>
      </p:sp>
      <p:sp>
        <p:nvSpPr>
          <p:cNvPr id="23556" name="Line 4"/>
          <p:cNvSpPr>
            <a:spLocks noChangeShapeType="1"/>
          </p:cNvSpPr>
          <p:nvPr/>
        </p:nvSpPr>
        <p:spPr bwMode="auto">
          <a:xfrm>
            <a:off x="3348038" y="3789363"/>
            <a:ext cx="862012" cy="0"/>
          </a:xfrm>
          <a:prstGeom prst="line">
            <a:avLst/>
          </a:prstGeom>
          <a:noFill/>
          <a:ln w="44450">
            <a:solidFill>
              <a:srgbClr val="FF0000"/>
            </a:solidFill>
            <a:round/>
            <a:headEnd type="triangle" w="lg" len="lg"/>
            <a:tailEnd type="triangle" w="lg" len="lg"/>
          </a:ln>
        </p:spPr>
        <p:txBody>
          <a:bodyPr wrap="none" anchor="ctr"/>
          <a:lstStyle/>
          <a:p>
            <a:endParaRPr lang="en-US"/>
          </a:p>
        </p:txBody>
      </p:sp>
      <p:sp>
        <p:nvSpPr>
          <p:cNvPr id="23557" name="Line 5"/>
          <p:cNvSpPr>
            <a:spLocks noChangeShapeType="1"/>
          </p:cNvSpPr>
          <p:nvPr/>
        </p:nvSpPr>
        <p:spPr bwMode="auto">
          <a:xfrm>
            <a:off x="4211638" y="3789363"/>
            <a:ext cx="2232025" cy="0"/>
          </a:xfrm>
          <a:prstGeom prst="line">
            <a:avLst/>
          </a:prstGeom>
          <a:noFill/>
          <a:ln w="44450">
            <a:solidFill>
              <a:schemeClr val="tx2"/>
            </a:solidFill>
            <a:round/>
            <a:headEnd type="triangle" w="lg" len="lg"/>
            <a:tailEnd type="triangle" w="lg" len="lg"/>
          </a:ln>
        </p:spPr>
        <p:txBody>
          <a:bodyPr wrap="none" anchor="ctr"/>
          <a:lstStyle/>
          <a:p>
            <a:endParaRPr lang="en-US"/>
          </a:p>
        </p:txBody>
      </p:sp>
      <p:sp>
        <p:nvSpPr>
          <p:cNvPr id="23558" name="Line 6"/>
          <p:cNvSpPr>
            <a:spLocks noChangeShapeType="1"/>
          </p:cNvSpPr>
          <p:nvPr/>
        </p:nvSpPr>
        <p:spPr bwMode="auto">
          <a:xfrm>
            <a:off x="6443663" y="3789363"/>
            <a:ext cx="862012" cy="0"/>
          </a:xfrm>
          <a:prstGeom prst="line">
            <a:avLst/>
          </a:prstGeom>
          <a:noFill/>
          <a:ln w="44450">
            <a:solidFill>
              <a:srgbClr val="FF0000"/>
            </a:solidFill>
            <a:round/>
            <a:headEnd type="triangle" w="lg" len="lg"/>
            <a:tailEnd type="triangle" w="lg" len="lg"/>
          </a:ln>
        </p:spPr>
        <p:txBody>
          <a:bodyPr wrap="none" anchor="ctr"/>
          <a:lstStyle/>
          <a:p>
            <a:endParaRPr lang="en-US"/>
          </a:p>
        </p:txBody>
      </p:sp>
      <p:sp>
        <p:nvSpPr>
          <p:cNvPr id="23559" name="Text Box 7"/>
          <p:cNvSpPr txBox="1">
            <a:spLocks noChangeArrowheads="1"/>
          </p:cNvSpPr>
          <p:nvPr/>
        </p:nvSpPr>
        <p:spPr bwMode="auto">
          <a:xfrm>
            <a:off x="1150938" y="3376613"/>
            <a:ext cx="793750" cy="366712"/>
          </a:xfrm>
          <a:prstGeom prst="rect">
            <a:avLst/>
          </a:prstGeom>
          <a:noFill/>
          <a:ln w="9525" algn="ctr">
            <a:noFill/>
            <a:miter lim="800000"/>
            <a:headEnd/>
            <a:tailEnd/>
          </a:ln>
        </p:spPr>
        <p:txBody>
          <a:bodyPr wrap="none">
            <a:spAutoFit/>
          </a:bodyPr>
          <a:lstStyle/>
          <a:p>
            <a:pPr eaLnBrk="1" hangingPunct="1"/>
            <a:r>
              <a:rPr lang="en-US" sz="1800" b="1">
                <a:latin typeface="Arial" charset="0"/>
              </a:rPr>
              <a:t>MTTF</a:t>
            </a:r>
          </a:p>
        </p:txBody>
      </p:sp>
      <p:sp>
        <p:nvSpPr>
          <p:cNvPr id="23560" name="Text Box 8"/>
          <p:cNvSpPr txBox="1">
            <a:spLocks noChangeArrowheads="1"/>
          </p:cNvSpPr>
          <p:nvPr/>
        </p:nvSpPr>
        <p:spPr bwMode="auto">
          <a:xfrm>
            <a:off x="3348038" y="3284538"/>
            <a:ext cx="819150" cy="366712"/>
          </a:xfrm>
          <a:prstGeom prst="rect">
            <a:avLst/>
          </a:prstGeom>
          <a:noFill/>
          <a:ln w="9525" algn="ctr">
            <a:noFill/>
            <a:miter lim="800000"/>
            <a:headEnd/>
            <a:tailEnd/>
          </a:ln>
        </p:spPr>
        <p:txBody>
          <a:bodyPr wrap="none">
            <a:spAutoFit/>
          </a:bodyPr>
          <a:lstStyle/>
          <a:p>
            <a:pPr eaLnBrk="1" hangingPunct="1"/>
            <a:r>
              <a:rPr lang="en-US" sz="1800" b="1">
                <a:latin typeface="Arial" charset="0"/>
              </a:rPr>
              <a:t>MTTR</a:t>
            </a:r>
          </a:p>
        </p:txBody>
      </p:sp>
      <p:sp>
        <p:nvSpPr>
          <p:cNvPr id="23561" name="Text Box 9"/>
          <p:cNvSpPr txBox="1">
            <a:spLocks noChangeArrowheads="1"/>
          </p:cNvSpPr>
          <p:nvPr/>
        </p:nvSpPr>
        <p:spPr bwMode="auto">
          <a:xfrm>
            <a:off x="5003800" y="3284538"/>
            <a:ext cx="793750" cy="366712"/>
          </a:xfrm>
          <a:prstGeom prst="rect">
            <a:avLst/>
          </a:prstGeom>
          <a:noFill/>
          <a:ln w="9525" algn="ctr">
            <a:noFill/>
            <a:miter lim="800000"/>
            <a:headEnd/>
            <a:tailEnd/>
          </a:ln>
        </p:spPr>
        <p:txBody>
          <a:bodyPr wrap="none">
            <a:spAutoFit/>
          </a:bodyPr>
          <a:lstStyle/>
          <a:p>
            <a:pPr eaLnBrk="1" hangingPunct="1"/>
            <a:r>
              <a:rPr lang="en-US" sz="1800" b="1">
                <a:latin typeface="Arial" charset="0"/>
              </a:rPr>
              <a:t>MTTF</a:t>
            </a:r>
          </a:p>
        </p:txBody>
      </p:sp>
      <p:sp>
        <p:nvSpPr>
          <p:cNvPr id="23562" name="Text Box 10"/>
          <p:cNvSpPr txBox="1">
            <a:spLocks noChangeArrowheads="1"/>
          </p:cNvSpPr>
          <p:nvPr/>
        </p:nvSpPr>
        <p:spPr bwMode="auto">
          <a:xfrm>
            <a:off x="6443663" y="3284538"/>
            <a:ext cx="819150" cy="366712"/>
          </a:xfrm>
          <a:prstGeom prst="rect">
            <a:avLst/>
          </a:prstGeom>
          <a:noFill/>
          <a:ln w="9525" algn="ctr">
            <a:noFill/>
            <a:miter lim="800000"/>
            <a:headEnd/>
            <a:tailEnd/>
          </a:ln>
        </p:spPr>
        <p:txBody>
          <a:bodyPr wrap="none">
            <a:spAutoFit/>
          </a:bodyPr>
          <a:lstStyle/>
          <a:p>
            <a:pPr eaLnBrk="1" hangingPunct="1"/>
            <a:r>
              <a:rPr lang="en-US" sz="1800" b="1">
                <a:latin typeface="Arial" charset="0"/>
              </a:rPr>
              <a:t>MTTR</a:t>
            </a:r>
          </a:p>
        </p:txBody>
      </p:sp>
      <p:sp>
        <p:nvSpPr>
          <p:cNvPr id="23563" name="Line 11"/>
          <p:cNvSpPr>
            <a:spLocks noChangeShapeType="1"/>
          </p:cNvSpPr>
          <p:nvPr/>
        </p:nvSpPr>
        <p:spPr bwMode="auto">
          <a:xfrm flipV="1">
            <a:off x="3348038" y="2320459"/>
            <a:ext cx="0" cy="719138"/>
          </a:xfrm>
          <a:prstGeom prst="line">
            <a:avLst/>
          </a:prstGeom>
          <a:noFill/>
          <a:ln w="9525">
            <a:solidFill>
              <a:schemeClr val="tx1"/>
            </a:solidFill>
            <a:round/>
            <a:headEnd/>
            <a:tailEnd/>
          </a:ln>
        </p:spPr>
        <p:txBody>
          <a:bodyPr wrap="none" anchor="ctr"/>
          <a:lstStyle/>
          <a:p>
            <a:endParaRPr lang="en-US"/>
          </a:p>
        </p:txBody>
      </p:sp>
      <p:sp>
        <p:nvSpPr>
          <p:cNvPr id="23564" name="Line 12"/>
          <p:cNvSpPr>
            <a:spLocks noChangeShapeType="1"/>
          </p:cNvSpPr>
          <p:nvPr/>
        </p:nvSpPr>
        <p:spPr bwMode="auto">
          <a:xfrm flipV="1">
            <a:off x="6443935" y="2320458"/>
            <a:ext cx="0" cy="792163"/>
          </a:xfrm>
          <a:prstGeom prst="line">
            <a:avLst/>
          </a:prstGeom>
          <a:noFill/>
          <a:ln w="9525">
            <a:solidFill>
              <a:schemeClr val="tx1"/>
            </a:solidFill>
            <a:round/>
            <a:headEnd/>
            <a:tailEnd/>
          </a:ln>
        </p:spPr>
        <p:txBody>
          <a:bodyPr wrap="none" anchor="ctr"/>
          <a:lstStyle/>
          <a:p>
            <a:endParaRPr lang="en-US"/>
          </a:p>
        </p:txBody>
      </p:sp>
      <p:sp>
        <p:nvSpPr>
          <p:cNvPr id="23565" name="Line 13"/>
          <p:cNvSpPr>
            <a:spLocks noChangeShapeType="1"/>
          </p:cNvSpPr>
          <p:nvPr/>
        </p:nvSpPr>
        <p:spPr bwMode="auto">
          <a:xfrm>
            <a:off x="3348038" y="2607797"/>
            <a:ext cx="3095625" cy="0"/>
          </a:xfrm>
          <a:prstGeom prst="line">
            <a:avLst/>
          </a:prstGeom>
          <a:noFill/>
          <a:ln w="44450">
            <a:solidFill>
              <a:schemeClr val="hlink"/>
            </a:solidFill>
            <a:round/>
            <a:headEnd type="triangle" w="lg" len="lg"/>
            <a:tailEnd type="triangle" w="lg" len="lg"/>
          </a:ln>
        </p:spPr>
        <p:txBody>
          <a:bodyPr wrap="none" anchor="ctr"/>
          <a:lstStyle/>
          <a:p>
            <a:endParaRPr lang="en-US"/>
          </a:p>
        </p:txBody>
      </p:sp>
      <p:sp>
        <p:nvSpPr>
          <p:cNvPr id="23566" name="Text Box 14"/>
          <p:cNvSpPr txBox="1">
            <a:spLocks noChangeArrowheads="1"/>
          </p:cNvSpPr>
          <p:nvPr/>
        </p:nvSpPr>
        <p:spPr bwMode="auto">
          <a:xfrm>
            <a:off x="4526139" y="2037044"/>
            <a:ext cx="819150" cy="366713"/>
          </a:xfrm>
          <a:prstGeom prst="rect">
            <a:avLst/>
          </a:prstGeom>
          <a:noFill/>
          <a:ln w="9525" algn="ctr">
            <a:noFill/>
            <a:miter lim="800000"/>
            <a:headEnd/>
            <a:tailEnd/>
          </a:ln>
        </p:spPr>
        <p:txBody>
          <a:bodyPr wrap="none">
            <a:spAutoFit/>
          </a:bodyPr>
          <a:lstStyle/>
          <a:p>
            <a:pPr eaLnBrk="1" hangingPunct="1"/>
            <a:r>
              <a:rPr lang="en-US" sz="1800" b="1" dirty="0">
                <a:latin typeface="Arial" charset="0"/>
              </a:rPr>
              <a:t>MTBF</a:t>
            </a:r>
          </a:p>
        </p:txBody>
      </p:sp>
      <p:sp>
        <p:nvSpPr>
          <p:cNvPr id="26639" name="Text Box 15"/>
          <p:cNvSpPr txBox="1">
            <a:spLocks noChangeArrowheads="1"/>
          </p:cNvSpPr>
          <p:nvPr/>
        </p:nvSpPr>
        <p:spPr bwMode="auto">
          <a:xfrm>
            <a:off x="609600" y="4953000"/>
            <a:ext cx="8305800" cy="708025"/>
          </a:xfrm>
          <a:prstGeom prst="rect">
            <a:avLst/>
          </a:prstGeom>
          <a:noFill/>
          <a:ln w="9525" algn="ctr">
            <a:noFill/>
            <a:miter lim="800000"/>
            <a:headEnd/>
            <a:tailEnd/>
          </a:ln>
        </p:spPr>
        <p:txBody>
          <a:bodyPr>
            <a:spAutoFit/>
          </a:bodyPr>
          <a:lstStyle/>
          <a:p>
            <a:pPr algn="l" eaLnBrk="1" hangingPunct="1">
              <a:defRPr/>
            </a:pPr>
            <a:r>
              <a:rPr lang="en-US" sz="2000" dirty="0">
                <a:solidFill>
                  <a:schemeClr val="bg2"/>
                </a:solidFill>
                <a:latin typeface="+mj-lt"/>
              </a:rPr>
              <a:t>When MTTR is small compared to MTTF, then MTTF can be assumed </a:t>
            </a:r>
            <a:br>
              <a:rPr lang="en-US" sz="2000" dirty="0">
                <a:solidFill>
                  <a:schemeClr val="bg2"/>
                </a:solidFill>
                <a:latin typeface="+mj-lt"/>
              </a:rPr>
            </a:br>
            <a:r>
              <a:rPr lang="en-US" sz="2000" dirty="0">
                <a:solidFill>
                  <a:schemeClr val="bg2"/>
                </a:solidFill>
                <a:latin typeface="+mj-lt"/>
              </a:rPr>
              <a:t>to be the same as MTBF.</a:t>
            </a:r>
          </a:p>
        </p:txBody>
      </p:sp>
      <p:sp>
        <p:nvSpPr>
          <p:cNvPr id="23568" name="Line 16"/>
          <p:cNvSpPr>
            <a:spLocks noChangeShapeType="1"/>
          </p:cNvSpPr>
          <p:nvPr/>
        </p:nvSpPr>
        <p:spPr bwMode="auto">
          <a:xfrm>
            <a:off x="755650" y="3357563"/>
            <a:ext cx="0" cy="1008062"/>
          </a:xfrm>
          <a:prstGeom prst="line">
            <a:avLst/>
          </a:prstGeom>
          <a:noFill/>
          <a:ln w="9525">
            <a:solidFill>
              <a:schemeClr val="tx1"/>
            </a:solidFill>
            <a:round/>
            <a:headEnd/>
            <a:tailEnd/>
          </a:ln>
        </p:spPr>
        <p:txBody>
          <a:bodyPr wrap="none" anchor="ctr"/>
          <a:lstStyle/>
          <a:p>
            <a:endParaRPr lang="en-US"/>
          </a:p>
        </p:txBody>
      </p:sp>
      <p:sp>
        <p:nvSpPr>
          <p:cNvPr id="23569" name="Line 17"/>
          <p:cNvSpPr>
            <a:spLocks noChangeShapeType="1"/>
          </p:cNvSpPr>
          <p:nvPr/>
        </p:nvSpPr>
        <p:spPr bwMode="auto">
          <a:xfrm>
            <a:off x="7308850" y="3213100"/>
            <a:ext cx="0" cy="1152525"/>
          </a:xfrm>
          <a:prstGeom prst="line">
            <a:avLst/>
          </a:prstGeom>
          <a:noFill/>
          <a:ln w="9525">
            <a:solidFill>
              <a:schemeClr val="tx1"/>
            </a:solidFill>
            <a:round/>
            <a:headEnd/>
            <a:tailEnd/>
          </a:ln>
        </p:spPr>
        <p:txBody>
          <a:bodyPr wrap="none" anchor="ctr"/>
          <a:lstStyle/>
          <a:p>
            <a:endParaRPr lang="en-US"/>
          </a:p>
        </p:txBody>
      </p:sp>
      <p:sp>
        <p:nvSpPr>
          <p:cNvPr id="23570" name="Line 18"/>
          <p:cNvSpPr>
            <a:spLocks noChangeShapeType="1"/>
          </p:cNvSpPr>
          <p:nvPr/>
        </p:nvSpPr>
        <p:spPr bwMode="auto">
          <a:xfrm>
            <a:off x="3348038" y="3357563"/>
            <a:ext cx="0" cy="863600"/>
          </a:xfrm>
          <a:prstGeom prst="line">
            <a:avLst/>
          </a:prstGeom>
          <a:noFill/>
          <a:ln w="9525">
            <a:solidFill>
              <a:schemeClr val="tx1"/>
            </a:solidFill>
            <a:round/>
            <a:headEnd/>
            <a:tailEnd/>
          </a:ln>
        </p:spPr>
        <p:txBody>
          <a:bodyPr wrap="none" anchor="ctr"/>
          <a:lstStyle/>
          <a:p>
            <a:endParaRPr lang="en-US"/>
          </a:p>
        </p:txBody>
      </p:sp>
      <p:sp>
        <p:nvSpPr>
          <p:cNvPr id="23571" name="Line 19"/>
          <p:cNvSpPr>
            <a:spLocks noChangeShapeType="1"/>
          </p:cNvSpPr>
          <p:nvPr/>
        </p:nvSpPr>
        <p:spPr bwMode="auto">
          <a:xfrm flipV="1">
            <a:off x="4211638" y="3429000"/>
            <a:ext cx="0" cy="792163"/>
          </a:xfrm>
          <a:prstGeom prst="line">
            <a:avLst/>
          </a:prstGeom>
          <a:noFill/>
          <a:ln w="9525">
            <a:solidFill>
              <a:schemeClr val="tx1"/>
            </a:solidFill>
            <a:round/>
            <a:headEnd/>
            <a:tailEnd/>
          </a:ln>
        </p:spPr>
        <p:txBody>
          <a:bodyPr wrap="none" anchor="ctr"/>
          <a:lstStyle/>
          <a:p>
            <a:endParaRPr lang="en-US"/>
          </a:p>
        </p:txBody>
      </p:sp>
      <p:sp>
        <p:nvSpPr>
          <p:cNvPr id="23572" name="Line 20"/>
          <p:cNvSpPr>
            <a:spLocks noChangeShapeType="1"/>
          </p:cNvSpPr>
          <p:nvPr/>
        </p:nvSpPr>
        <p:spPr bwMode="auto">
          <a:xfrm flipV="1">
            <a:off x="6443935" y="3500438"/>
            <a:ext cx="0" cy="720725"/>
          </a:xfrm>
          <a:prstGeom prst="line">
            <a:avLst/>
          </a:prstGeom>
          <a:noFill/>
          <a:ln w="9525">
            <a:solidFill>
              <a:schemeClr val="tx1"/>
            </a:solidFill>
            <a:round/>
            <a:headEnd/>
            <a:tailEnd/>
          </a:ln>
        </p:spPr>
        <p:txBody>
          <a:bodyPr wrap="none" anchor="ctr"/>
          <a:lstStyle/>
          <a:p>
            <a:endParaRPr lang="en-US"/>
          </a:p>
        </p:txBody>
      </p:sp>
      <p:sp>
        <p:nvSpPr>
          <p:cNvPr id="23573" name="Line 21"/>
          <p:cNvSpPr>
            <a:spLocks noChangeShapeType="1"/>
          </p:cNvSpPr>
          <p:nvPr/>
        </p:nvSpPr>
        <p:spPr bwMode="auto">
          <a:xfrm>
            <a:off x="7308850" y="3789363"/>
            <a:ext cx="719138" cy="0"/>
          </a:xfrm>
          <a:prstGeom prst="line">
            <a:avLst/>
          </a:prstGeom>
          <a:noFill/>
          <a:ln w="44450">
            <a:solidFill>
              <a:schemeClr val="tx2"/>
            </a:solidFill>
            <a:round/>
            <a:headEnd/>
            <a:tailEnd type="triangle" w="lg" len="lg"/>
          </a:ln>
        </p:spPr>
        <p:txBody>
          <a:bodyPr wrap="none" anchor="ctr"/>
          <a:lstStyle/>
          <a:p>
            <a:endParaRPr lang="en-US"/>
          </a:p>
        </p:txBody>
      </p:sp>
      <p:sp>
        <p:nvSpPr>
          <p:cNvPr id="23574" name="Line 22"/>
          <p:cNvSpPr>
            <a:spLocks noChangeShapeType="1"/>
          </p:cNvSpPr>
          <p:nvPr/>
        </p:nvSpPr>
        <p:spPr bwMode="auto">
          <a:xfrm>
            <a:off x="323850" y="3789363"/>
            <a:ext cx="433388" cy="0"/>
          </a:xfrm>
          <a:prstGeom prst="line">
            <a:avLst/>
          </a:prstGeom>
          <a:noFill/>
          <a:ln w="44450">
            <a:solidFill>
              <a:srgbClr val="FF0000"/>
            </a:solidFill>
            <a:round/>
            <a:headEnd/>
            <a:tailEnd type="triangle" w="lg" len="lg"/>
          </a:ln>
        </p:spPr>
        <p:txBody>
          <a:bodyPr wrap="none" anchor="ctr"/>
          <a:lstStyle/>
          <a:p>
            <a:endParaRPr lang="en-US"/>
          </a:p>
        </p:txBody>
      </p:sp>
    </p:spTree>
    <p:extLst>
      <p:ext uri="{BB962C8B-B14F-4D97-AF65-F5344CB8AC3E}">
        <p14:creationId xmlns:p14="http://schemas.microsoft.com/office/powerpoint/2010/main" val="166695258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sp>
        <p:nvSpPr>
          <p:cNvPr id="3415042" name="Rectangle 2"/>
          <p:cNvSpPr>
            <a:spLocks noChangeArrowheads="1"/>
          </p:cNvSpPr>
          <p:nvPr/>
        </p:nvSpPr>
        <p:spPr bwMode="auto">
          <a:xfrm>
            <a:off x="533400" y="1484313"/>
            <a:ext cx="7696200" cy="4524315"/>
          </a:xfrm>
          <a:prstGeom prst="rect">
            <a:avLst/>
          </a:prstGeom>
          <a:noFill/>
          <a:ln w="9525">
            <a:noFill/>
            <a:miter lim="800000"/>
            <a:headEnd/>
            <a:tailEnd/>
          </a:ln>
          <a:effectLst/>
        </p:spPr>
        <p:txBody>
          <a:bodyPr>
            <a:spAutoFit/>
          </a:bodyPr>
          <a:lstStyle/>
          <a:p>
            <a:pPr marL="282575" indent="-282575" algn="l">
              <a:spcBef>
                <a:spcPct val="50000"/>
              </a:spcBef>
              <a:defRPr/>
            </a:pPr>
            <a:r>
              <a:rPr lang="en-US" sz="2800" b="1" i="1" dirty="0">
                <a:solidFill>
                  <a:schemeClr val="tx2"/>
                </a:solidFill>
                <a:effectLst>
                  <a:outerShdw blurRad="38100" dist="38100" dir="2700000" algn="tl">
                    <a:srgbClr val="000000"/>
                  </a:outerShdw>
                </a:effectLst>
                <a:latin typeface="+mn-lt"/>
              </a:rPr>
              <a:t>“Is it available and functioning when I need it?”</a:t>
            </a:r>
            <a:endParaRPr lang="en-US" sz="2800" b="1" dirty="0">
              <a:solidFill>
                <a:schemeClr val="tx2"/>
              </a:solidFill>
              <a:effectLst>
                <a:outerShdw blurRad="38100" dist="38100" dir="2700000" algn="tl">
                  <a:srgbClr val="000000"/>
                </a:outerShdw>
              </a:effectLst>
              <a:latin typeface="+mn-lt"/>
            </a:endParaRPr>
          </a:p>
          <a:p>
            <a:pPr marL="282575" indent="-282575" algn="l">
              <a:spcBef>
                <a:spcPct val="50000"/>
              </a:spcBef>
              <a:buClr>
                <a:schemeClr val="tx2"/>
              </a:buClr>
              <a:buFont typeface="Wingdings" pitchFamily="2" charset="2"/>
              <a:buChar char="§"/>
              <a:defRPr/>
            </a:pPr>
            <a:r>
              <a:rPr lang="en-US" sz="2000" b="1" dirty="0">
                <a:solidFill>
                  <a:schemeClr val="bg2"/>
                </a:solidFill>
                <a:latin typeface="+mn-lt"/>
              </a:rPr>
              <a:t>Availability </a:t>
            </a:r>
            <a:r>
              <a:rPr lang="en-US" sz="2000" dirty="0">
                <a:solidFill>
                  <a:schemeClr val="bg2"/>
                </a:solidFill>
                <a:latin typeface="+mn-lt"/>
              </a:rPr>
              <a:t>is the fraction of time that an item (component, equipment, or system) can perform its required function</a:t>
            </a:r>
            <a:r>
              <a:rPr lang="en-US" sz="2000" dirty="0" smtClean="0">
                <a:solidFill>
                  <a:schemeClr val="bg2"/>
                </a:solidFill>
                <a:latin typeface="+mn-lt"/>
              </a:rPr>
              <a:t>.  It is used when working with </a:t>
            </a:r>
            <a:r>
              <a:rPr lang="en-US" sz="2400" b="1" dirty="0">
                <a:solidFill>
                  <a:schemeClr val="tx2"/>
                </a:solidFill>
                <a:latin typeface="+mj-lt"/>
              </a:rPr>
              <a:t>repairable</a:t>
            </a:r>
            <a:r>
              <a:rPr lang="en-US" sz="2000" dirty="0" smtClean="0">
                <a:solidFill>
                  <a:schemeClr val="bg2"/>
                </a:solidFill>
                <a:latin typeface="+mn-lt"/>
              </a:rPr>
              <a:t> systems.</a:t>
            </a:r>
            <a:endParaRPr lang="en-US" sz="2000" dirty="0">
              <a:solidFill>
                <a:schemeClr val="bg2"/>
              </a:solidFill>
              <a:latin typeface="+mn-lt"/>
            </a:endParaRPr>
          </a:p>
          <a:p>
            <a:pPr marL="282575" indent="-282575" algn="l">
              <a:spcBef>
                <a:spcPct val="50000"/>
              </a:spcBef>
              <a:buClr>
                <a:schemeClr val="tx2"/>
              </a:buClr>
              <a:buFont typeface="Wingdings" pitchFamily="2" charset="2"/>
              <a:buChar char="§"/>
              <a:defRPr/>
            </a:pPr>
            <a:r>
              <a:rPr lang="en-US" sz="2000" b="1" dirty="0">
                <a:solidFill>
                  <a:schemeClr val="bg2"/>
                </a:solidFill>
                <a:latin typeface="+mn-lt"/>
              </a:rPr>
              <a:t>Availability</a:t>
            </a:r>
            <a:r>
              <a:rPr lang="en-US" sz="2000" dirty="0">
                <a:solidFill>
                  <a:schemeClr val="bg2"/>
                </a:solidFill>
                <a:latin typeface="+mn-lt"/>
              </a:rPr>
              <a:t> is an important measure when system failure can be tolerated and repair can be carried out. It is represented by the expression:</a:t>
            </a:r>
          </a:p>
          <a:p>
            <a:pPr marL="282575" indent="-282575" algn="l">
              <a:spcBef>
                <a:spcPct val="50000"/>
              </a:spcBef>
              <a:defRPr/>
            </a:pPr>
            <a:r>
              <a:rPr lang="en-US" sz="2000" dirty="0">
                <a:latin typeface="+mn-lt"/>
              </a:rPr>
              <a:t>				</a:t>
            </a:r>
            <a:endParaRPr lang="en-US" sz="2000" b="1" i="1" dirty="0">
              <a:solidFill>
                <a:schemeClr val="accent2"/>
              </a:solidFill>
              <a:latin typeface="+mn-lt"/>
            </a:endParaRPr>
          </a:p>
          <a:p>
            <a:pPr marL="282575" indent="-282575" algn="l">
              <a:spcBef>
                <a:spcPct val="50000"/>
              </a:spcBef>
              <a:defRPr/>
            </a:pPr>
            <a:endParaRPr lang="en-US" sz="2000" b="1" baseline="30000" dirty="0">
              <a:solidFill>
                <a:schemeClr val="accent2"/>
              </a:solidFill>
              <a:latin typeface="+mn-lt"/>
            </a:endParaRPr>
          </a:p>
          <a:p>
            <a:pPr marL="282575" indent="-282575" algn="l">
              <a:spcBef>
                <a:spcPct val="50000"/>
              </a:spcBef>
              <a:buClr>
                <a:schemeClr val="tx2"/>
              </a:buClr>
              <a:buFont typeface="Wingdings" pitchFamily="2" charset="2"/>
              <a:buChar char="§"/>
              <a:defRPr/>
            </a:pPr>
            <a:r>
              <a:rPr lang="en-US" sz="2000" dirty="0">
                <a:solidFill>
                  <a:schemeClr val="bg2"/>
                </a:solidFill>
                <a:latin typeface="+mn-lt"/>
              </a:rPr>
              <a:t>The compliment of availability is the </a:t>
            </a:r>
            <a:r>
              <a:rPr lang="en-US" sz="2000" b="1" dirty="0">
                <a:solidFill>
                  <a:schemeClr val="bg2"/>
                </a:solidFill>
                <a:latin typeface="+mn-lt"/>
              </a:rPr>
              <a:t>Unavailability</a:t>
            </a:r>
            <a:r>
              <a:rPr lang="en-US" sz="2000" dirty="0">
                <a:solidFill>
                  <a:schemeClr val="bg2"/>
                </a:solidFill>
                <a:latin typeface="+mn-lt"/>
              </a:rPr>
              <a:t> represented by </a:t>
            </a:r>
            <a:r>
              <a:rPr lang="en-US" sz="2000" b="1" i="1" dirty="0">
                <a:solidFill>
                  <a:schemeClr val="tx2"/>
                </a:solidFill>
                <a:latin typeface="+mn-lt"/>
              </a:rPr>
              <a:t>Q</a:t>
            </a:r>
            <a:r>
              <a:rPr lang="en-US" sz="2000" i="1" dirty="0">
                <a:latin typeface="+mn-lt"/>
              </a:rPr>
              <a:t>:</a:t>
            </a:r>
          </a:p>
          <a:p>
            <a:pPr marL="282575" indent="-282575" algn="l">
              <a:spcBef>
                <a:spcPct val="50000"/>
              </a:spcBef>
              <a:defRPr/>
            </a:pPr>
            <a:r>
              <a:rPr lang="en-US" sz="2000" dirty="0">
                <a:latin typeface="+mn-lt"/>
              </a:rPr>
              <a:t>				</a:t>
            </a:r>
            <a:r>
              <a:rPr lang="en-US" sz="2400" b="1" dirty="0" smtClean="0">
                <a:solidFill>
                  <a:schemeClr val="tx2"/>
                </a:solidFill>
                <a:latin typeface="+mn-lt"/>
              </a:rPr>
              <a:t>Q = 1- A</a:t>
            </a:r>
            <a:endParaRPr lang="en-US" sz="2400" b="1" dirty="0">
              <a:solidFill>
                <a:schemeClr val="tx2"/>
              </a:solidFill>
              <a:effectLst>
                <a:outerShdw blurRad="38100" dist="38100" dir="2700000" algn="tl">
                  <a:srgbClr val="FFFFFF"/>
                </a:outerShdw>
              </a:effectLst>
              <a:latin typeface="+mn-lt"/>
            </a:endParaRPr>
          </a:p>
        </p:txBody>
      </p:sp>
      <p:sp>
        <p:nvSpPr>
          <p:cNvPr id="65541" name="Title 8"/>
          <p:cNvSpPr>
            <a:spLocks noGrp="1"/>
          </p:cNvSpPr>
          <p:nvPr>
            <p:ph type="title"/>
          </p:nvPr>
        </p:nvSpPr>
        <p:spPr/>
        <p:txBody>
          <a:bodyPr/>
          <a:lstStyle/>
          <a:p>
            <a:pPr>
              <a:defRPr/>
            </a:pPr>
            <a:r>
              <a:rPr lang="en-CA" dirty="0" smtClean="0">
                <a:solidFill>
                  <a:schemeClr val="bg1">
                    <a:lumMod val="50000"/>
                  </a:schemeClr>
                </a:solidFill>
              </a:rPr>
              <a:t>Definitions - Availability</a:t>
            </a:r>
            <a:endParaRPr lang="en-CA" dirty="0" smtClean="0">
              <a:solidFill>
                <a:schemeClr val="tx1"/>
              </a:solidFill>
            </a:endParaRPr>
          </a:p>
        </p:txBody>
      </p:sp>
      <p:sp>
        <p:nvSpPr>
          <p:cNvPr id="20483" name="Slide Number Placeholder 3"/>
          <p:cNvSpPr>
            <a:spLocks noGrp="1"/>
          </p:cNvSpPr>
          <p:nvPr>
            <p:ph type="sldNum" sz="quarter" idx="10"/>
          </p:nvPr>
        </p:nvSpPr>
        <p:spPr>
          <a:noFill/>
        </p:spPr>
        <p:txBody>
          <a:bodyPr/>
          <a:lstStyle/>
          <a:p>
            <a:fld id="{2435F236-0815-4209-89AB-AB1991AE6D9C}" type="slidenum">
              <a:rPr lang="en-US" smtClean="0"/>
              <a:pPr/>
              <a:t>8</a:t>
            </a:fld>
            <a:endParaRPr lang="en-US" smtClean="0"/>
          </a:p>
        </p:txBody>
      </p:sp>
      <p:grpSp>
        <p:nvGrpSpPr>
          <p:cNvPr id="2" name="Group 7"/>
          <p:cNvGrpSpPr>
            <a:grpSpLocks/>
          </p:cNvGrpSpPr>
          <p:nvPr/>
        </p:nvGrpSpPr>
        <p:grpSpPr bwMode="auto">
          <a:xfrm>
            <a:off x="1981200" y="4114800"/>
            <a:ext cx="3708400" cy="830263"/>
            <a:chOff x="1456" y="1695"/>
            <a:chExt cx="2336" cy="523"/>
          </a:xfrm>
        </p:grpSpPr>
        <p:sp>
          <p:nvSpPr>
            <p:cNvPr id="65542" name="Text Box 4"/>
            <p:cNvSpPr txBox="1">
              <a:spLocks noChangeArrowheads="1"/>
            </p:cNvSpPr>
            <p:nvPr/>
          </p:nvSpPr>
          <p:spPr bwMode="auto">
            <a:xfrm>
              <a:off x="1456" y="1858"/>
              <a:ext cx="400" cy="291"/>
            </a:xfrm>
            <a:prstGeom prst="rect">
              <a:avLst/>
            </a:prstGeom>
            <a:noFill/>
            <a:ln w="9525">
              <a:noFill/>
              <a:miter lim="800000"/>
              <a:headEnd/>
              <a:tailEnd/>
            </a:ln>
          </p:spPr>
          <p:txBody>
            <a:bodyPr wrap="none">
              <a:spAutoFit/>
            </a:bodyPr>
            <a:lstStyle/>
            <a:p>
              <a:pPr>
                <a:defRPr/>
              </a:pPr>
              <a:r>
                <a:rPr lang="en-US" sz="2400" b="1" dirty="0">
                  <a:solidFill>
                    <a:schemeClr val="tx2"/>
                  </a:solidFill>
                  <a:latin typeface="+mj-lt"/>
                </a:rPr>
                <a:t>A</a:t>
              </a:r>
              <a:r>
                <a:rPr lang="en-US" sz="2400" b="1" dirty="0">
                  <a:solidFill>
                    <a:schemeClr val="accent2"/>
                  </a:solidFill>
                  <a:latin typeface="Arial" charset="0"/>
                </a:rPr>
                <a:t> </a:t>
              </a:r>
              <a:r>
                <a:rPr lang="en-US" sz="2400" b="1" dirty="0">
                  <a:solidFill>
                    <a:schemeClr val="tx2"/>
                  </a:solidFill>
                  <a:latin typeface="Arial" charset="0"/>
                </a:rPr>
                <a:t>=</a:t>
              </a:r>
              <a:endParaRPr lang="en-CA" sz="2400" b="1" dirty="0">
                <a:solidFill>
                  <a:schemeClr val="tx2"/>
                </a:solidFill>
                <a:latin typeface="Arial" charset="0"/>
              </a:endParaRPr>
            </a:p>
          </p:txBody>
        </p:sp>
        <p:sp>
          <p:nvSpPr>
            <p:cNvPr id="65543" name="Text Box 5"/>
            <p:cNvSpPr txBox="1">
              <a:spLocks noChangeArrowheads="1"/>
            </p:cNvSpPr>
            <p:nvPr/>
          </p:nvSpPr>
          <p:spPr bwMode="auto">
            <a:xfrm>
              <a:off x="2308" y="1695"/>
              <a:ext cx="1237" cy="523"/>
            </a:xfrm>
            <a:prstGeom prst="rect">
              <a:avLst/>
            </a:prstGeom>
            <a:noFill/>
            <a:ln w="9525">
              <a:noFill/>
              <a:miter lim="800000"/>
              <a:headEnd/>
              <a:tailEnd/>
            </a:ln>
          </p:spPr>
          <p:txBody>
            <a:bodyPr wrap="none">
              <a:spAutoFit/>
            </a:bodyPr>
            <a:lstStyle/>
            <a:p>
              <a:pPr>
                <a:defRPr/>
              </a:pPr>
              <a:r>
                <a:rPr lang="en-US" sz="2400" b="1" dirty="0" smtClean="0">
                  <a:solidFill>
                    <a:schemeClr val="tx2"/>
                  </a:solidFill>
                  <a:latin typeface="+mj-lt"/>
                </a:rPr>
                <a:t>MTTF</a:t>
              </a:r>
              <a:endParaRPr lang="en-US" sz="2400" b="1" dirty="0">
                <a:solidFill>
                  <a:schemeClr val="tx2"/>
                </a:solidFill>
                <a:latin typeface="+mj-lt"/>
              </a:endParaRPr>
            </a:p>
            <a:p>
              <a:pPr>
                <a:defRPr/>
              </a:pPr>
              <a:r>
                <a:rPr lang="en-US" sz="2400" b="1" dirty="0" smtClean="0">
                  <a:solidFill>
                    <a:schemeClr val="tx2"/>
                  </a:solidFill>
                  <a:latin typeface="+mj-lt"/>
                </a:rPr>
                <a:t>MTTF </a:t>
              </a:r>
              <a:r>
                <a:rPr lang="en-US" sz="2400" b="1" dirty="0">
                  <a:solidFill>
                    <a:schemeClr val="tx2"/>
                  </a:solidFill>
                  <a:latin typeface="+mj-lt"/>
                </a:rPr>
                <a:t>+ MTTR</a:t>
              </a:r>
              <a:endParaRPr lang="en-CA" sz="2400" b="1" dirty="0">
                <a:solidFill>
                  <a:schemeClr val="tx2"/>
                </a:solidFill>
                <a:latin typeface="+mj-lt"/>
              </a:endParaRPr>
            </a:p>
          </p:txBody>
        </p:sp>
        <p:sp>
          <p:nvSpPr>
            <p:cNvPr id="20488" name="Line 6"/>
            <p:cNvSpPr>
              <a:spLocks noChangeShapeType="1"/>
            </p:cNvSpPr>
            <p:nvPr/>
          </p:nvSpPr>
          <p:spPr bwMode="auto">
            <a:xfrm>
              <a:off x="2064" y="1968"/>
              <a:ext cx="1728" cy="0"/>
            </a:xfrm>
            <a:prstGeom prst="line">
              <a:avLst/>
            </a:prstGeom>
            <a:noFill/>
            <a:ln w="31750">
              <a:solidFill>
                <a:schemeClr val="tx2"/>
              </a:solidFill>
              <a:round/>
              <a:headEnd/>
              <a:tailEnd/>
            </a:ln>
          </p:spPr>
          <p:txBody>
            <a:bodyPr/>
            <a:lstStyle/>
            <a:p>
              <a:endParaRPr lang="en-US"/>
            </a:p>
          </p:txBody>
        </p:sp>
      </p:grpSp>
    </p:spTree>
    <p:extLst>
      <p:ext uri="{BB962C8B-B14F-4D97-AF65-F5344CB8AC3E}">
        <p14:creationId xmlns:p14="http://schemas.microsoft.com/office/powerpoint/2010/main" val="45331649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sp>
        <p:nvSpPr>
          <p:cNvPr id="108546" name="Title 4"/>
          <p:cNvSpPr>
            <a:spLocks noGrp="1"/>
          </p:cNvSpPr>
          <p:nvPr>
            <p:ph type="title"/>
          </p:nvPr>
        </p:nvSpPr>
        <p:spPr/>
        <p:txBody>
          <a:bodyPr/>
          <a:lstStyle/>
          <a:p>
            <a:r>
              <a:rPr lang="en-CA" dirty="0" smtClean="0"/>
              <a:t>Basic Reliability</a:t>
            </a:r>
            <a:endParaRPr lang="en-CA" dirty="0" smtClean="0">
              <a:solidFill>
                <a:schemeClr val="tx1"/>
              </a:solidFill>
            </a:endParaRPr>
          </a:p>
        </p:txBody>
      </p:sp>
      <p:sp>
        <p:nvSpPr>
          <p:cNvPr id="5" name="Content Placeholder 4"/>
          <p:cNvSpPr>
            <a:spLocks noGrp="1"/>
          </p:cNvSpPr>
          <p:nvPr>
            <p:ph idx="1"/>
          </p:nvPr>
        </p:nvSpPr>
        <p:spPr>
          <a:xfrm>
            <a:off x="467544" y="1412776"/>
            <a:ext cx="7772400" cy="4114800"/>
          </a:xfrm>
        </p:spPr>
        <p:txBody>
          <a:bodyPr/>
          <a:lstStyle/>
          <a:p>
            <a:pPr marL="457200" indent="-457200" eaLnBrk="1" hangingPunct="1">
              <a:defRPr/>
            </a:pPr>
            <a:r>
              <a:rPr lang="en-US" sz="2400" dirty="0" smtClean="0">
                <a:latin typeface="+mj-lt"/>
              </a:rPr>
              <a:t>The relationship between Reliability and MTTF is given by the expression</a:t>
            </a:r>
            <a:r>
              <a:rPr lang="en-US" sz="2000" dirty="0" smtClean="0">
                <a:latin typeface="+mj-lt"/>
              </a:rPr>
              <a:t>:</a:t>
            </a:r>
          </a:p>
          <a:p>
            <a:pPr marL="457200" indent="-457200" eaLnBrk="1" hangingPunct="1">
              <a:defRPr/>
            </a:pPr>
            <a:endParaRPr lang="en-US" dirty="0" smtClean="0">
              <a:latin typeface="+mj-lt"/>
            </a:endParaRPr>
          </a:p>
          <a:p>
            <a:pPr marL="446088" lvl="2" indent="0" eaLnBrk="1" hangingPunct="1">
              <a:buFont typeface="Wingdings" pitchFamily="2" charset="2"/>
              <a:buNone/>
              <a:defRPr/>
            </a:pPr>
            <a:r>
              <a:rPr lang="en-US" sz="3600" dirty="0" smtClean="0">
                <a:latin typeface="+mj-lt"/>
              </a:rPr>
              <a:t>Reliability* = </a:t>
            </a:r>
            <a:r>
              <a:rPr lang="en-US" sz="3600" dirty="0" smtClean="0">
                <a:solidFill>
                  <a:schemeClr val="tx2"/>
                </a:solidFill>
                <a:latin typeface="+mj-lt"/>
              </a:rPr>
              <a:t>e </a:t>
            </a:r>
            <a:r>
              <a:rPr lang="en-US" sz="3600" baseline="30000" dirty="0" smtClean="0">
                <a:solidFill>
                  <a:schemeClr val="tx2"/>
                </a:solidFill>
                <a:latin typeface="+mj-lt"/>
              </a:rPr>
              <a:t>–</a:t>
            </a:r>
            <a:r>
              <a:rPr lang="en-US" sz="3600" b="1" baseline="30000" dirty="0" err="1" smtClean="0">
                <a:solidFill>
                  <a:schemeClr val="tx2"/>
                </a:solidFill>
                <a:latin typeface="Symbol" pitchFamily="18" charset="2"/>
              </a:rPr>
              <a:t>l</a:t>
            </a:r>
            <a:r>
              <a:rPr lang="en-US" sz="3600" b="1" baseline="30000" dirty="0" err="1" smtClean="0">
                <a:solidFill>
                  <a:schemeClr val="tx2"/>
                </a:solidFill>
                <a:latin typeface="+mj-lt"/>
              </a:rPr>
              <a:t>t</a:t>
            </a:r>
            <a:endParaRPr lang="en-US" sz="3600" b="1" baseline="30000" dirty="0" smtClean="0">
              <a:solidFill>
                <a:schemeClr val="tx2"/>
              </a:solidFill>
              <a:latin typeface="+mj-lt"/>
            </a:endParaRPr>
          </a:p>
          <a:p>
            <a:pPr marL="1371600" lvl="2" indent="-457200" eaLnBrk="1" hangingPunct="1">
              <a:defRPr/>
            </a:pPr>
            <a:endParaRPr lang="en-US" sz="3200" b="1" baseline="30000" dirty="0" smtClean="0">
              <a:solidFill>
                <a:schemeClr val="accent2"/>
              </a:solidFill>
              <a:latin typeface="Arial" charset="0"/>
            </a:endParaRPr>
          </a:p>
          <a:p>
            <a:pPr marL="446088" indent="-11113" eaLnBrk="1" hangingPunct="1">
              <a:defRPr/>
            </a:pPr>
            <a:r>
              <a:rPr lang="en-US" sz="3600" dirty="0" smtClean="0">
                <a:latin typeface="+mj-lt"/>
              </a:rPr>
              <a:t>	Where  </a:t>
            </a:r>
            <a:r>
              <a:rPr lang="en-US" sz="3200" b="1" dirty="0" smtClean="0">
                <a:solidFill>
                  <a:schemeClr val="tx2"/>
                </a:solidFill>
                <a:latin typeface="Symbol" pitchFamily="18" charset="2"/>
              </a:rPr>
              <a:t>l </a:t>
            </a:r>
            <a:r>
              <a:rPr lang="en-US" sz="3600" dirty="0" smtClean="0">
                <a:latin typeface="+mj-lt"/>
              </a:rPr>
              <a:t>= 1/MTTF</a:t>
            </a:r>
          </a:p>
          <a:p>
            <a:pPr marL="446088" indent="-11113" eaLnBrk="1" hangingPunct="1">
              <a:defRPr/>
            </a:pPr>
            <a:r>
              <a:rPr lang="en-US" sz="3600" dirty="0" smtClean="0">
                <a:latin typeface="+mj-lt"/>
              </a:rPr>
              <a:t>			so…</a:t>
            </a:r>
          </a:p>
          <a:p>
            <a:pPr marL="446088" indent="-11113" eaLnBrk="1" hangingPunct="1">
              <a:defRPr/>
            </a:pPr>
            <a:r>
              <a:rPr lang="en-US" sz="3600" dirty="0" smtClean="0">
                <a:latin typeface="+mj-lt"/>
              </a:rPr>
              <a:t>Reliability = </a:t>
            </a:r>
            <a:r>
              <a:rPr lang="en-US" sz="3600" dirty="0" smtClean="0">
                <a:solidFill>
                  <a:schemeClr val="tx2"/>
                </a:solidFill>
              </a:rPr>
              <a:t>e </a:t>
            </a:r>
            <a:r>
              <a:rPr lang="en-US" sz="3600" baseline="30000" dirty="0" smtClean="0">
                <a:solidFill>
                  <a:schemeClr val="tx2"/>
                </a:solidFill>
              </a:rPr>
              <a:t>–</a:t>
            </a:r>
            <a:r>
              <a:rPr lang="en-US" sz="3600" b="1" baseline="30000" dirty="0" smtClean="0">
                <a:solidFill>
                  <a:schemeClr val="tx2"/>
                </a:solidFill>
              </a:rPr>
              <a:t>t/MTTF</a:t>
            </a:r>
            <a:endParaRPr lang="en-US" sz="3600" dirty="0" smtClean="0">
              <a:latin typeface="+mj-lt"/>
            </a:endParaRPr>
          </a:p>
          <a:p>
            <a:pPr marL="457200" indent="-457200">
              <a:spcBef>
                <a:spcPct val="50000"/>
              </a:spcBef>
              <a:buFontTx/>
              <a:buChar char="•"/>
              <a:defRPr/>
            </a:pPr>
            <a:endParaRPr lang="en-US" sz="3200" dirty="0" smtClean="0">
              <a:solidFill>
                <a:schemeClr val="accent2"/>
              </a:solidFill>
              <a:latin typeface="Arial Rounded MT Bold" pitchFamily="34" charset="0"/>
            </a:endParaRPr>
          </a:p>
          <a:p>
            <a:pPr>
              <a:defRPr/>
            </a:pPr>
            <a:endParaRPr lang="en-CA" dirty="0"/>
          </a:p>
        </p:txBody>
      </p:sp>
      <p:sp>
        <p:nvSpPr>
          <p:cNvPr id="108548" name="Slide Number Placeholder 2"/>
          <p:cNvSpPr>
            <a:spLocks noGrp="1"/>
          </p:cNvSpPr>
          <p:nvPr>
            <p:ph type="sldNum" sz="quarter" idx="10"/>
          </p:nvPr>
        </p:nvSpPr>
        <p:spPr>
          <a:noFill/>
        </p:spPr>
        <p:txBody>
          <a:bodyPr/>
          <a:lstStyle/>
          <a:p>
            <a:fld id="{55D9996C-9CF2-402A-847E-EF9AE25EE419}" type="slidenum">
              <a:rPr lang="en-US" smtClean="0"/>
              <a:pPr/>
              <a:t>9</a:t>
            </a:fld>
            <a:endParaRPr lang="en-US" smtClean="0"/>
          </a:p>
        </p:txBody>
      </p:sp>
    </p:spTree>
    <p:extLst>
      <p:ext uri="{BB962C8B-B14F-4D97-AF65-F5344CB8AC3E}">
        <p14:creationId xmlns:p14="http://schemas.microsoft.com/office/powerpoint/2010/main" val="301011333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sp>
        <p:nvSpPr>
          <p:cNvPr id="111618" name="Title 9"/>
          <p:cNvSpPr>
            <a:spLocks noGrp="1"/>
          </p:cNvSpPr>
          <p:nvPr>
            <p:ph type="title"/>
          </p:nvPr>
        </p:nvSpPr>
        <p:spPr/>
        <p:txBody>
          <a:bodyPr/>
          <a:lstStyle/>
          <a:p>
            <a:r>
              <a:rPr lang="en-CA" dirty="0" smtClean="0">
                <a:solidFill>
                  <a:schemeClr val="tx1"/>
                </a:solidFill>
              </a:rPr>
              <a:t>Basic Reliability</a:t>
            </a:r>
          </a:p>
        </p:txBody>
      </p:sp>
      <p:sp>
        <p:nvSpPr>
          <p:cNvPr id="9" name="Content Placeholder 8"/>
          <p:cNvSpPr>
            <a:spLocks noGrp="1"/>
          </p:cNvSpPr>
          <p:nvPr>
            <p:ph idx="1"/>
          </p:nvPr>
        </p:nvSpPr>
        <p:spPr>
          <a:xfrm>
            <a:off x="533400" y="1340768"/>
            <a:ext cx="7772400" cy="1752600"/>
          </a:xfrm>
        </p:spPr>
        <p:txBody>
          <a:bodyPr/>
          <a:lstStyle/>
          <a:p>
            <a:pPr marL="0" indent="0" eaLnBrk="1" hangingPunct="1">
              <a:defRPr/>
            </a:pPr>
            <a:r>
              <a:rPr lang="en-US" sz="2400" dirty="0" smtClean="0">
                <a:latin typeface="+mj-lt"/>
              </a:rPr>
              <a:t>Suppose a Level Transmitter must operate for </a:t>
            </a:r>
            <a:r>
              <a:rPr lang="en-US" sz="2400" dirty="0" smtClean="0">
                <a:solidFill>
                  <a:schemeClr val="tx2"/>
                </a:solidFill>
                <a:latin typeface="+mj-lt"/>
              </a:rPr>
              <a:t>one year between turnarounds </a:t>
            </a:r>
            <a:r>
              <a:rPr lang="en-US" sz="2400" dirty="0" smtClean="0">
                <a:latin typeface="+mj-lt"/>
              </a:rPr>
              <a:t>and the transmitter has a known </a:t>
            </a:r>
            <a:r>
              <a:rPr lang="en-US" sz="2400" dirty="0">
                <a:latin typeface="+mj-lt"/>
              </a:rPr>
              <a:t>MTBF </a:t>
            </a:r>
            <a:r>
              <a:rPr lang="en-US" sz="2400" dirty="0" smtClean="0">
                <a:latin typeface="+mj-lt"/>
              </a:rPr>
              <a:t>= 8760 hours. </a:t>
            </a:r>
          </a:p>
          <a:p>
            <a:pPr eaLnBrk="1" hangingPunct="1">
              <a:defRPr/>
            </a:pPr>
            <a:endParaRPr lang="en-US" sz="2400" dirty="0" smtClean="0">
              <a:latin typeface="+mj-lt"/>
            </a:endParaRPr>
          </a:p>
          <a:p>
            <a:pPr eaLnBrk="1" hangingPunct="1">
              <a:defRPr/>
            </a:pPr>
            <a:r>
              <a:rPr lang="en-US" sz="2400" dirty="0" smtClean="0">
                <a:latin typeface="+mj-lt"/>
              </a:rPr>
              <a:t>What is the system reliability?</a:t>
            </a:r>
          </a:p>
        </p:txBody>
      </p:sp>
      <p:sp>
        <p:nvSpPr>
          <p:cNvPr id="111620" name="Slide Number Placeholder 2"/>
          <p:cNvSpPr>
            <a:spLocks noGrp="1"/>
          </p:cNvSpPr>
          <p:nvPr>
            <p:ph type="sldNum" sz="quarter" idx="10"/>
          </p:nvPr>
        </p:nvSpPr>
        <p:spPr>
          <a:noFill/>
        </p:spPr>
        <p:txBody>
          <a:bodyPr/>
          <a:lstStyle/>
          <a:p>
            <a:fld id="{3B051844-8EB2-45F2-B037-3F3AB4415F58}" type="slidenum">
              <a:rPr lang="en-US" smtClean="0"/>
              <a:pPr/>
              <a:t>10</a:t>
            </a:fld>
            <a:endParaRPr lang="en-US" smtClean="0"/>
          </a:p>
        </p:txBody>
      </p:sp>
      <p:sp>
        <p:nvSpPr>
          <p:cNvPr id="111621" name="Line 3"/>
          <p:cNvSpPr>
            <a:spLocks noChangeShapeType="1"/>
          </p:cNvSpPr>
          <p:nvPr/>
        </p:nvSpPr>
        <p:spPr bwMode="auto">
          <a:xfrm>
            <a:off x="2195513" y="4005263"/>
            <a:ext cx="1295400" cy="0"/>
          </a:xfrm>
          <a:prstGeom prst="line">
            <a:avLst/>
          </a:prstGeom>
          <a:noFill/>
          <a:ln w="12700">
            <a:noFill/>
            <a:round/>
            <a:headEnd/>
            <a:tailEnd/>
          </a:ln>
        </p:spPr>
        <p:txBody>
          <a:bodyPr wrap="none">
            <a:spAutoFit/>
          </a:bodyPr>
          <a:lstStyle/>
          <a:p>
            <a:endParaRPr lang="en-US"/>
          </a:p>
        </p:txBody>
      </p:sp>
      <p:sp>
        <p:nvSpPr>
          <p:cNvPr id="111622" name="Line 4"/>
          <p:cNvSpPr>
            <a:spLocks noChangeShapeType="1"/>
          </p:cNvSpPr>
          <p:nvPr/>
        </p:nvSpPr>
        <p:spPr bwMode="auto">
          <a:xfrm>
            <a:off x="2286000" y="4648200"/>
            <a:ext cx="1524000" cy="0"/>
          </a:xfrm>
          <a:prstGeom prst="line">
            <a:avLst/>
          </a:prstGeom>
          <a:noFill/>
          <a:ln w="12700">
            <a:noFill/>
            <a:round/>
            <a:headEnd/>
            <a:tailEnd/>
          </a:ln>
        </p:spPr>
        <p:txBody>
          <a:bodyPr wrap="none">
            <a:spAutoFit/>
          </a:bodyPr>
          <a:lstStyle/>
          <a:p>
            <a:endParaRPr lang="en-US"/>
          </a:p>
        </p:txBody>
      </p:sp>
      <p:sp>
        <p:nvSpPr>
          <p:cNvPr id="111623" name="Line 5"/>
          <p:cNvSpPr>
            <a:spLocks noChangeShapeType="1"/>
          </p:cNvSpPr>
          <p:nvPr/>
        </p:nvSpPr>
        <p:spPr bwMode="auto">
          <a:xfrm>
            <a:off x="2286000" y="5105400"/>
            <a:ext cx="1600200" cy="0"/>
          </a:xfrm>
          <a:prstGeom prst="line">
            <a:avLst/>
          </a:prstGeom>
          <a:noFill/>
          <a:ln w="12700">
            <a:noFill/>
            <a:round/>
            <a:headEnd/>
            <a:tailEnd/>
          </a:ln>
        </p:spPr>
        <p:txBody>
          <a:bodyPr wrap="none">
            <a:spAutoFit/>
          </a:bodyPr>
          <a:lstStyle/>
          <a:p>
            <a:endParaRPr lang="en-US"/>
          </a:p>
        </p:txBody>
      </p:sp>
      <p:sp>
        <p:nvSpPr>
          <p:cNvPr id="3770375" name="Text Box 7"/>
          <p:cNvSpPr txBox="1">
            <a:spLocks noChangeArrowheads="1"/>
          </p:cNvSpPr>
          <p:nvPr/>
        </p:nvSpPr>
        <p:spPr bwMode="auto">
          <a:xfrm>
            <a:off x="828675" y="3276600"/>
            <a:ext cx="7194790" cy="2769989"/>
          </a:xfrm>
          <a:prstGeom prst="rect">
            <a:avLst/>
          </a:prstGeom>
          <a:noFill/>
          <a:ln w="9525">
            <a:noFill/>
            <a:miter lim="800000"/>
            <a:headEnd/>
            <a:tailEnd/>
          </a:ln>
        </p:spPr>
        <p:txBody>
          <a:bodyPr wrap="none">
            <a:spAutoFit/>
          </a:bodyPr>
          <a:lstStyle/>
          <a:p>
            <a:pPr algn="l" eaLnBrk="1" hangingPunct="1">
              <a:defRPr/>
            </a:pPr>
            <a:r>
              <a:rPr lang="en-US" sz="3000" dirty="0">
                <a:latin typeface="+mj-lt"/>
              </a:rPr>
              <a:t>R(t)		=	e </a:t>
            </a:r>
            <a:r>
              <a:rPr lang="en-US" sz="3000" baseline="30000" dirty="0">
                <a:latin typeface="+mj-lt"/>
              </a:rPr>
              <a:t>-(t/MTTF)</a:t>
            </a:r>
            <a:r>
              <a:rPr lang="en-US" sz="3000" dirty="0">
                <a:latin typeface="+mj-lt"/>
              </a:rPr>
              <a:t>	</a:t>
            </a:r>
          </a:p>
          <a:p>
            <a:pPr algn="l" eaLnBrk="1" hangingPunct="1">
              <a:defRPr/>
            </a:pPr>
            <a:r>
              <a:rPr lang="en-US" sz="3000" dirty="0">
                <a:latin typeface="+mj-lt"/>
              </a:rPr>
              <a:t>R(8760)	</a:t>
            </a:r>
            <a:r>
              <a:rPr lang="en-US" sz="3000" dirty="0" smtClean="0">
                <a:latin typeface="+mj-lt"/>
              </a:rPr>
              <a:t>=</a:t>
            </a:r>
            <a:r>
              <a:rPr lang="en-US" sz="3000" dirty="0">
                <a:latin typeface="+mj-lt"/>
              </a:rPr>
              <a:t>	e </a:t>
            </a:r>
            <a:r>
              <a:rPr lang="en-US" sz="3000" baseline="30000" dirty="0">
                <a:latin typeface="+mj-lt"/>
              </a:rPr>
              <a:t>-(8760/8760)</a:t>
            </a:r>
            <a:r>
              <a:rPr lang="en-US" sz="3000" dirty="0">
                <a:latin typeface="+mj-lt"/>
              </a:rPr>
              <a:t>	</a:t>
            </a:r>
          </a:p>
          <a:p>
            <a:pPr algn="l" eaLnBrk="1" hangingPunct="1">
              <a:defRPr/>
            </a:pPr>
            <a:r>
              <a:rPr lang="en-US" sz="3000" dirty="0">
                <a:latin typeface="+mj-lt"/>
              </a:rPr>
              <a:t>		=	e </a:t>
            </a:r>
            <a:r>
              <a:rPr lang="en-US" sz="3000" baseline="30000" dirty="0">
                <a:latin typeface="+mj-lt"/>
              </a:rPr>
              <a:t>–1</a:t>
            </a:r>
          </a:p>
          <a:p>
            <a:pPr algn="l" eaLnBrk="1" hangingPunct="1">
              <a:defRPr/>
            </a:pPr>
            <a:r>
              <a:rPr lang="en-US" sz="3000" dirty="0">
                <a:latin typeface="+mj-lt"/>
              </a:rPr>
              <a:t>		=	0.36788</a:t>
            </a:r>
          </a:p>
          <a:p>
            <a:pPr algn="l" eaLnBrk="1" hangingPunct="1">
              <a:defRPr/>
            </a:pPr>
            <a:r>
              <a:rPr lang="en-US" sz="3000" dirty="0">
                <a:latin typeface="+mj-lt"/>
              </a:rPr>
              <a:t>		=	</a:t>
            </a:r>
            <a:r>
              <a:rPr lang="en-US" sz="3000" u="sng" dirty="0">
                <a:latin typeface="+mj-lt"/>
              </a:rPr>
              <a:t>36.8</a:t>
            </a:r>
            <a:r>
              <a:rPr lang="en-US" sz="3000" u="sng" dirty="0" smtClean="0">
                <a:latin typeface="+mj-lt"/>
              </a:rPr>
              <a:t>%</a:t>
            </a:r>
            <a:r>
              <a:rPr lang="en-US" sz="3000" dirty="0" smtClean="0">
                <a:latin typeface="+mj-lt"/>
              </a:rPr>
              <a:t>     </a:t>
            </a:r>
            <a:r>
              <a:rPr lang="en-US" sz="2400" dirty="0" smtClean="0">
                <a:solidFill>
                  <a:schemeClr val="tx2"/>
                </a:solidFill>
                <a:latin typeface="+mj-lt"/>
              </a:rPr>
              <a:t>chance</a:t>
            </a:r>
            <a:r>
              <a:rPr lang="en-US" sz="3000" dirty="0" smtClean="0">
                <a:solidFill>
                  <a:schemeClr val="tx2"/>
                </a:solidFill>
                <a:latin typeface="+mj-lt"/>
              </a:rPr>
              <a:t> </a:t>
            </a:r>
            <a:r>
              <a:rPr lang="en-US" sz="2400" dirty="0" smtClean="0">
                <a:solidFill>
                  <a:schemeClr val="tx2"/>
                </a:solidFill>
                <a:latin typeface="+mj-lt"/>
              </a:rPr>
              <a:t>of making it to </a:t>
            </a:r>
            <a:br>
              <a:rPr lang="en-US" sz="2400" dirty="0" smtClean="0">
                <a:solidFill>
                  <a:schemeClr val="tx2"/>
                </a:solidFill>
                <a:latin typeface="+mj-lt"/>
              </a:rPr>
            </a:br>
            <a:r>
              <a:rPr lang="en-US" sz="2400" dirty="0" smtClean="0">
                <a:solidFill>
                  <a:schemeClr val="tx2"/>
                </a:solidFill>
                <a:latin typeface="+mj-lt"/>
              </a:rPr>
              <a:t>				       the next turnaround</a:t>
            </a:r>
            <a:endParaRPr lang="en-US" sz="2400" u="sng" dirty="0">
              <a:solidFill>
                <a:schemeClr val="tx2"/>
              </a:solidFill>
              <a:latin typeface="+mj-lt"/>
            </a:endParaRPr>
          </a:p>
        </p:txBody>
      </p:sp>
    </p:spTree>
    <p:extLst>
      <p:ext uri="{BB962C8B-B14F-4D97-AF65-F5344CB8AC3E}">
        <p14:creationId xmlns:p14="http://schemas.microsoft.com/office/powerpoint/2010/main" val="396772050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703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703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77037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77037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77037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sp>
        <p:nvSpPr>
          <p:cNvPr id="112645" name="Title 5"/>
          <p:cNvSpPr>
            <a:spLocks noGrp="1"/>
          </p:cNvSpPr>
          <p:nvPr>
            <p:ph type="title"/>
          </p:nvPr>
        </p:nvSpPr>
        <p:spPr/>
        <p:txBody>
          <a:bodyPr/>
          <a:lstStyle/>
          <a:p>
            <a:r>
              <a:rPr lang="en-CA" dirty="0" smtClean="0">
                <a:solidFill>
                  <a:schemeClr val="tx2"/>
                </a:solidFill>
              </a:rPr>
              <a:t>Reliability calculations</a:t>
            </a:r>
          </a:p>
        </p:txBody>
      </p:sp>
      <p:sp>
        <p:nvSpPr>
          <p:cNvPr id="124930" name="Rectangle 3"/>
          <p:cNvSpPr>
            <a:spLocks noGrp="1" noChangeArrowheads="1"/>
          </p:cNvSpPr>
          <p:nvPr>
            <p:ph idx="1"/>
          </p:nvPr>
        </p:nvSpPr>
        <p:spPr>
          <a:xfrm>
            <a:off x="533400" y="1412776"/>
            <a:ext cx="8153400" cy="1524000"/>
          </a:xfrm>
        </p:spPr>
        <p:txBody>
          <a:bodyPr/>
          <a:lstStyle/>
          <a:p>
            <a:pPr marL="0" indent="0">
              <a:defRPr/>
            </a:pPr>
            <a:r>
              <a:rPr lang="en-US" sz="2400" dirty="0" smtClean="0">
                <a:latin typeface="+mj-lt"/>
              </a:rPr>
              <a:t>Suppose the same turnaround schedule and the transmitter has a MTTF = 87600 hours. </a:t>
            </a:r>
          </a:p>
          <a:p>
            <a:pPr marL="0" indent="0">
              <a:defRPr/>
            </a:pPr>
            <a:endParaRPr lang="en-US" sz="2400" dirty="0" smtClean="0">
              <a:latin typeface="+mj-lt"/>
            </a:endParaRPr>
          </a:p>
          <a:p>
            <a:pPr marL="0" indent="0">
              <a:defRPr/>
            </a:pPr>
            <a:r>
              <a:rPr lang="en-US" sz="2400" dirty="0" smtClean="0">
                <a:latin typeface="+mj-lt"/>
              </a:rPr>
              <a:t>What is the probability of making it to the next turnaround without a failure?</a:t>
            </a:r>
            <a:endParaRPr lang="en-US" sz="2400" b="1" dirty="0" smtClean="0">
              <a:latin typeface="+mj-lt"/>
            </a:endParaRPr>
          </a:p>
        </p:txBody>
      </p:sp>
      <p:sp>
        <p:nvSpPr>
          <p:cNvPr id="112643" name="Slide Number Placeholder 3"/>
          <p:cNvSpPr>
            <a:spLocks noGrp="1"/>
          </p:cNvSpPr>
          <p:nvPr>
            <p:ph type="sldNum" sz="quarter" idx="10"/>
          </p:nvPr>
        </p:nvSpPr>
        <p:spPr>
          <a:noFill/>
        </p:spPr>
        <p:txBody>
          <a:bodyPr/>
          <a:lstStyle/>
          <a:p>
            <a:fld id="{E71B7C73-4363-4C0E-B763-980227EFC5F3}" type="slidenum">
              <a:rPr lang="en-US" smtClean="0"/>
              <a:pPr/>
              <a:t>11</a:t>
            </a:fld>
            <a:endParaRPr lang="en-US" dirty="0" smtClean="0"/>
          </a:p>
        </p:txBody>
      </p:sp>
      <p:sp>
        <p:nvSpPr>
          <p:cNvPr id="3433476" name="Text Box 4"/>
          <p:cNvSpPr txBox="1">
            <a:spLocks noChangeArrowheads="1"/>
          </p:cNvSpPr>
          <p:nvPr/>
        </p:nvSpPr>
        <p:spPr bwMode="auto">
          <a:xfrm>
            <a:off x="838200" y="3276600"/>
            <a:ext cx="7669151" cy="3231654"/>
          </a:xfrm>
          <a:prstGeom prst="rect">
            <a:avLst/>
          </a:prstGeom>
          <a:noFill/>
          <a:ln w="9525">
            <a:noFill/>
            <a:miter lim="800000"/>
            <a:headEnd/>
            <a:tailEnd/>
          </a:ln>
        </p:spPr>
        <p:txBody>
          <a:bodyPr wrap="none">
            <a:spAutoFit/>
          </a:bodyPr>
          <a:lstStyle/>
          <a:p>
            <a:pPr algn="l" eaLnBrk="1" hangingPunct="1">
              <a:defRPr/>
            </a:pPr>
            <a:r>
              <a:rPr lang="en-US" sz="3000" dirty="0">
                <a:latin typeface="+mj-lt"/>
              </a:rPr>
              <a:t>R(t)		=	e </a:t>
            </a:r>
            <a:r>
              <a:rPr lang="en-US" sz="3000" baseline="30000" dirty="0">
                <a:latin typeface="+mj-lt"/>
              </a:rPr>
              <a:t>-(t/MTTF)</a:t>
            </a:r>
            <a:r>
              <a:rPr lang="en-US" sz="3000" dirty="0">
                <a:latin typeface="+mj-lt"/>
              </a:rPr>
              <a:t>	</a:t>
            </a:r>
          </a:p>
          <a:p>
            <a:pPr algn="l" eaLnBrk="1" hangingPunct="1">
              <a:defRPr/>
            </a:pPr>
            <a:r>
              <a:rPr lang="en-US" sz="3000" dirty="0" smtClean="0">
                <a:latin typeface="+mj-lt"/>
              </a:rPr>
              <a:t>R(8760)</a:t>
            </a:r>
            <a:r>
              <a:rPr lang="en-US" sz="3000" dirty="0">
                <a:latin typeface="+mj-lt"/>
              </a:rPr>
              <a:t>	=	e </a:t>
            </a:r>
            <a:r>
              <a:rPr lang="en-US" sz="3000" baseline="30000" dirty="0">
                <a:latin typeface="+mj-lt"/>
              </a:rPr>
              <a:t>-(</a:t>
            </a:r>
            <a:r>
              <a:rPr lang="en-US" sz="3000" baseline="30000" dirty="0" smtClean="0">
                <a:latin typeface="+mj-lt"/>
              </a:rPr>
              <a:t>8760/87600)</a:t>
            </a:r>
            <a:r>
              <a:rPr lang="en-US" sz="3000" dirty="0">
                <a:latin typeface="+mj-lt"/>
              </a:rPr>
              <a:t>	</a:t>
            </a:r>
          </a:p>
          <a:p>
            <a:pPr algn="l" eaLnBrk="1" hangingPunct="1">
              <a:defRPr/>
            </a:pPr>
            <a:r>
              <a:rPr lang="en-US" sz="3000" dirty="0">
                <a:latin typeface="+mj-lt"/>
              </a:rPr>
              <a:t>		= 	e </a:t>
            </a:r>
            <a:r>
              <a:rPr lang="en-US" sz="3000" baseline="30000" dirty="0" smtClean="0">
                <a:latin typeface="+mj-lt"/>
              </a:rPr>
              <a:t>–.1</a:t>
            </a:r>
            <a:endParaRPr lang="en-US" sz="3000" baseline="30000" dirty="0">
              <a:latin typeface="+mj-lt"/>
            </a:endParaRPr>
          </a:p>
          <a:p>
            <a:pPr algn="l" eaLnBrk="1" hangingPunct="1">
              <a:defRPr/>
            </a:pPr>
            <a:r>
              <a:rPr lang="en-US" sz="3000" dirty="0">
                <a:latin typeface="+mj-lt"/>
              </a:rPr>
              <a:t>		=	</a:t>
            </a:r>
            <a:r>
              <a:rPr lang="en-US" sz="3000" dirty="0" smtClean="0">
                <a:latin typeface="+mj-lt"/>
              </a:rPr>
              <a:t>0.90</a:t>
            </a:r>
            <a:endParaRPr lang="en-US" sz="3000" dirty="0">
              <a:latin typeface="+mj-lt"/>
            </a:endParaRPr>
          </a:p>
          <a:p>
            <a:pPr algn="l" eaLnBrk="1" hangingPunct="1">
              <a:defRPr/>
            </a:pPr>
            <a:r>
              <a:rPr lang="en-US" sz="3000" dirty="0">
                <a:latin typeface="+mj-lt"/>
              </a:rPr>
              <a:t>		=	</a:t>
            </a:r>
            <a:r>
              <a:rPr lang="en-US" sz="3000" dirty="0" smtClean="0">
                <a:latin typeface="+mj-lt"/>
              </a:rPr>
              <a:t>90% 	</a:t>
            </a:r>
            <a:r>
              <a:rPr lang="en-US" sz="2400" dirty="0" smtClean="0">
                <a:solidFill>
                  <a:schemeClr val="tx2"/>
                </a:solidFill>
                <a:latin typeface="+mj-lt"/>
              </a:rPr>
              <a:t>chance of making it to the next</a:t>
            </a:r>
          </a:p>
          <a:p>
            <a:pPr algn="l" eaLnBrk="1" hangingPunct="1">
              <a:defRPr/>
            </a:pPr>
            <a:r>
              <a:rPr lang="en-US" sz="2400" dirty="0">
                <a:solidFill>
                  <a:schemeClr val="tx2"/>
                </a:solidFill>
                <a:latin typeface="+mj-lt"/>
              </a:rPr>
              <a:t>	</a:t>
            </a:r>
            <a:r>
              <a:rPr lang="en-US" sz="2400" dirty="0" smtClean="0">
                <a:solidFill>
                  <a:schemeClr val="tx2"/>
                </a:solidFill>
                <a:latin typeface="+mj-lt"/>
              </a:rPr>
              <a:t>			 turnaround.</a:t>
            </a:r>
            <a:endParaRPr lang="en-US" sz="3000" dirty="0">
              <a:solidFill>
                <a:schemeClr val="tx2"/>
              </a:solidFill>
              <a:latin typeface="+mj-lt"/>
            </a:endParaRPr>
          </a:p>
          <a:p>
            <a:pPr algn="l" eaLnBrk="1" hangingPunct="1">
              <a:defRPr/>
            </a:pPr>
            <a:endParaRPr lang="en-US" sz="3000" dirty="0">
              <a:latin typeface="+mj-lt"/>
            </a:endParaRPr>
          </a:p>
        </p:txBody>
      </p:sp>
    </p:spTree>
    <p:extLst>
      <p:ext uri="{BB962C8B-B14F-4D97-AF65-F5344CB8AC3E}">
        <p14:creationId xmlns:p14="http://schemas.microsoft.com/office/powerpoint/2010/main" val="13013522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33476">
                                            <p:txEl>
                                              <p:pRg st="0" end="0"/>
                                            </p:txEl>
                                          </p:spTgt>
                                        </p:tgtEl>
                                        <p:attrNameLst>
                                          <p:attrName>style.visibility</p:attrName>
                                        </p:attrNameLst>
                                      </p:cBhvr>
                                      <p:to>
                                        <p:strVal val="visible"/>
                                      </p:to>
                                    </p:set>
                                    <p:anim calcmode="lin" valueType="num">
                                      <p:cBhvr additive="base">
                                        <p:cTn id="7" dur="500" fill="hold"/>
                                        <p:tgtEl>
                                          <p:spTgt spid="343347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43347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433476">
                                            <p:txEl>
                                              <p:pRg st="1" end="1"/>
                                            </p:txEl>
                                          </p:spTgt>
                                        </p:tgtEl>
                                        <p:attrNameLst>
                                          <p:attrName>style.visibility</p:attrName>
                                        </p:attrNameLst>
                                      </p:cBhvr>
                                      <p:to>
                                        <p:strVal val="visible"/>
                                      </p:to>
                                    </p:set>
                                    <p:anim calcmode="lin" valueType="num">
                                      <p:cBhvr additive="base">
                                        <p:cTn id="13" dur="500" fill="hold"/>
                                        <p:tgtEl>
                                          <p:spTgt spid="343347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43347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433476">
                                            <p:txEl>
                                              <p:pRg st="2" end="2"/>
                                            </p:txEl>
                                          </p:spTgt>
                                        </p:tgtEl>
                                        <p:attrNameLst>
                                          <p:attrName>style.visibility</p:attrName>
                                        </p:attrNameLst>
                                      </p:cBhvr>
                                      <p:to>
                                        <p:strVal val="visible"/>
                                      </p:to>
                                    </p:set>
                                    <p:anim calcmode="lin" valueType="num">
                                      <p:cBhvr additive="base">
                                        <p:cTn id="19" dur="500" fill="hold"/>
                                        <p:tgtEl>
                                          <p:spTgt spid="343347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433476">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433476">
                                            <p:txEl>
                                              <p:pRg st="3" end="3"/>
                                            </p:txEl>
                                          </p:spTgt>
                                        </p:tgtEl>
                                        <p:attrNameLst>
                                          <p:attrName>style.visibility</p:attrName>
                                        </p:attrNameLst>
                                      </p:cBhvr>
                                      <p:to>
                                        <p:strVal val="visible"/>
                                      </p:to>
                                    </p:set>
                                    <p:anim calcmode="lin" valueType="num">
                                      <p:cBhvr additive="base">
                                        <p:cTn id="23" dur="500" fill="hold"/>
                                        <p:tgtEl>
                                          <p:spTgt spid="3433476">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433476">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433476">
                                            <p:txEl>
                                              <p:pRg st="4" end="4"/>
                                            </p:txEl>
                                          </p:spTgt>
                                        </p:tgtEl>
                                        <p:attrNameLst>
                                          <p:attrName>style.visibility</p:attrName>
                                        </p:attrNameLst>
                                      </p:cBhvr>
                                      <p:to>
                                        <p:strVal val="visible"/>
                                      </p:to>
                                    </p:set>
                                    <p:anim calcmode="lin" valueType="num">
                                      <p:cBhvr additive="base">
                                        <p:cTn id="27" dur="500" fill="hold"/>
                                        <p:tgtEl>
                                          <p:spTgt spid="3433476">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433476">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433476">
                                            <p:txEl>
                                              <p:pRg st="5" end="5"/>
                                            </p:txEl>
                                          </p:spTgt>
                                        </p:tgtEl>
                                        <p:attrNameLst>
                                          <p:attrName>style.visibility</p:attrName>
                                        </p:attrNameLst>
                                      </p:cBhvr>
                                      <p:to>
                                        <p:strVal val="visible"/>
                                      </p:to>
                                    </p:set>
                                    <p:anim calcmode="lin" valueType="num">
                                      <p:cBhvr additive="base">
                                        <p:cTn id="31" dur="500" fill="hold"/>
                                        <p:tgtEl>
                                          <p:spTgt spid="3433476">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43347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sp>
        <p:nvSpPr>
          <p:cNvPr id="115720" name="Title 8"/>
          <p:cNvSpPr>
            <a:spLocks noGrp="1"/>
          </p:cNvSpPr>
          <p:nvPr>
            <p:ph type="title"/>
          </p:nvPr>
        </p:nvSpPr>
        <p:spPr/>
        <p:txBody>
          <a:bodyPr/>
          <a:lstStyle/>
          <a:p>
            <a:r>
              <a:rPr lang="en-CA" smtClean="0">
                <a:solidFill>
                  <a:schemeClr val="tx1"/>
                </a:solidFill>
              </a:rPr>
              <a:t>Reliability calculations</a:t>
            </a:r>
            <a:endParaRPr lang="en-CA" smtClean="0"/>
          </a:p>
        </p:txBody>
      </p:sp>
      <p:sp>
        <p:nvSpPr>
          <p:cNvPr id="115714" name="Slide Number Placeholder 2"/>
          <p:cNvSpPr>
            <a:spLocks noGrp="1"/>
          </p:cNvSpPr>
          <p:nvPr>
            <p:ph type="sldNum" sz="quarter" idx="10"/>
          </p:nvPr>
        </p:nvSpPr>
        <p:spPr>
          <a:noFill/>
        </p:spPr>
        <p:txBody>
          <a:bodyPr/>
          <a:lstStyle/>
          <a:p>
            <a:fld id="{DD91C732-CE45-42D6-AFCB-05C1CF708C7E}" type="slidenum">
              <a:rPr lang="en-US" smtClean="0"/>
              <a:pPr/>
              <a:t>12</a:t>
            </a:fld>
            <a:endParaRPr lang="en-US" smtClean="0"/>
          </a:p>
        </p:txBody>
      </p:sp>
      <p:sp>
        <p:nvSpPr>
          <p:cNvPr id="115715" name="Line 3"/>
          <p:cNvSpPr>
            <a:spLocks noChangeShapeType="1"/>
          </p:cNvSpPr>
          <p:nvPr/>
        </p:nvSpPr>
        <p:spPr bwMode="auto">
          <a:xfrm>
            <a:off x="2195513" y="4005263"/>
            <a:ext cx="1295400" cy="0"/>
          </a:xfrm>
          <a:prstGeom prst="line">
            <a:avLst/>
          </a:prstGeom>
          <a:noFill/>
          <a:ln w="12700">
            <a:noFill/>
            <a:round/>
            <a:headEnd/>
            <a:tailEnd/>
          </a:ln>
        </p:spPr>
        <p:txBody>
          <a:bodyPr wrap="none">
            <a:spAutoFit/>
          </a:bodyPr>
          <a:lstStyle/>
          <a:p>
            <a:endParaRPr lang="en-US"/>
          </a:p>
        </p:txBody>
      </p:sp>
      <p:sp>
        <p:nvSpPr>
          <p:cNvPr id="115716" name="Line 4"/>
          <p:cNvSpPr>
            <a:spLocks noChangeShapeType="1"/>
          </p:cNvSpPr>
          <p:nvPr/>
        </p:nvSpPr>
        <p:spPr bwMode="auto">
          <a:xfrm>
            <a:off x="2286000" y="4648200"/>
            <a:ext cx="1524000" cy="0"/>
          </a:xfrm>
          <a:prstGeom prst="line">
            <a:avLst/>
          </a:prstGeom>
          <a:noFill/>
          <a:ln w="12700">
            <a:noFill/>
            <a:round/>
            <a:headEnd/>
            <a:tailEnd/>
          </a:ln>
        </p:spPr>
        <p:txBody>
          <a:bodyPr wrap="none">
            <a:spAutoFit/>
          </a:bodyPr>
          <a:lstStyle/>
          <a:p>
            <a:endParaRPr lang="en-US"/>
          </a:p>
        </p:txBody>
      </p:sp>
      <p:sp>
        <p:nvSpPr>
          <p:cNvPr id="115717" name="Line 5"/>
          <p:cNvSpPr>
            <a:spLocks noChangeShapeType="1"/>
          </p:cNvSpPr>
          <p:nvPr/>
        </p:nvSpPr>
        <p:spPr bwMode="auto">
          <a:xfrm>
            <a:off x="2286000" y="5105400"/>
            <a:ext cx="1600200" cy="0"/>
          </a:xfrm>
          <a:prstGeom prst="line">
            <a:avLst/>
          </a:prstGeom>
          <a:noFill/>
          <a:ln w="12700">
            <a:noFill/>
            <a:round/>
            <a:headEnd/>
            <a:tailEnd/>
          </a:ln>
        </p:spPr>
        <p:txBody>
          <a:bodyPr wrap="none">
            <a:spAutoFit/>
          </a:bodyPr>
          <a:lstStyle/>
          <a:p>
            <a:endParaRPr lang="en-US"/>
          </a:p>
        </p:txBody>
      </p:sp>
      <p:sp>
        <p:nvSpPr>
          <p:cNvPr id="128006" name="Text Box 6"/>
          <p:cNvSpPr txBox="1">
            <a:spLocks noChangeArrowheads="1"/>
          </p:cNvSpPr>
          <p:nvPr/>
        </p:nvSpPr>
        <p:spPr bwMode="auto">
          <a:xfrm>
            <a:off x="544513" y="1412776"/>
            <a:ext cx="7380287" cy="1569660"/>
          </a:xfrm>
          <a:prstGeom prst="rect">
            <a:avLst/>
          </a:prstGeom>
          <a:noFill/>
          <a:ln w="9525">
            <a:noFill/>
            <a:miter lim="800000"/>
            <a:headEnd/>
            <a:tailEnd/>
          </a:ln>
        </p:spPr>
        <p:txBody>
          <a:bodyPr>
            <a:spAutoFit/>
          </a:bodyPr>
          <a:lstStyle/>
          <a:p>
            <a:pPr algn="l" eaLnBrk="1" hangingPunct="1">
              <a:defRPr/>
            </a:pPr>
            <a:r>
              <a:rPr lang="en-US" sz="2400" dirty="0">
                <a:solidFill>
                  <a:schemeClr val="bg2"/>
                </a:solidFill>
                <a:latin typeface="+mj-lt"/>
              </a:rPr>
              <a:t>Suppose a </a:t>
            </a:r>
            <a:r>
              <a:rPr lang="en-US" sz="2400" dirty="0" smtClean="0">
                <a:solidFill>
                  <a:schemeClr val="bg2"/>
                </a:solidFill>
                <a:latin typeface="+mj-lt"/>
              </a:rPr>
              <a:t>target for turnaround to turnaround reliability is 95%</a:t>
            </a:r>
            <a:endParaRPr lang="en-US" sz="2400" dirty="0">
              <a:solidFill>
                <a:schemeClr val="tx2"/>
              </a:solidFill>
              <a:latin typeface="+mj-lt"/>
            </a:endParaRPr>
          </a:p>
          <a:p>
            <a:pPr marL="457200" indent="-457200" algn="l" eaLnBrk="1" hangingPunct="1">
              <a:defRPr/>
            </a:pPr>
            <a:endParaRPr lang="en-US" sz="2400" dirty="0">
              <a:solidFill>
                <a:schemeClr val="bg2"/>
              </a:solidFill>
              <a:latin typeface="+mj-lt"/>
            </a:endParaRPr>
          </a:p>
          <a:p>
            <a:pPr marL="457200" indent="-457200" algn="l" eaLnBrk="1" hangingPunct="1">
              <a:defRPr/>
            </a:pPr>
            <a:r>
              <a:rPr lang="en-US" sz="2400" dirty="0">
                <a:solidFill>
                  <a:schemeClr val="bg2"/>
                </a:solidFill>
                <a:latin typeface="+mj-lt"/>
              </a:rPr>
              <a:t>What </a:t>
            </a:r>
            <a:r>
              <a:rPr lang="en-US" sz="2400" dirty="0" smtClean="0">
                <a:solidFill>
                  <a:schemeClr val="bg2"/>
                </a:solidFill>
                <a:latin typeface="+mj-lt"/>
              </a:rPr>
              <a:t>MTTF </a:t>
            </a:r>
            <a:r>
              <a:rPr lang="en-US" sz="2400" dirty="0">
                <a:solidFill>
                  <a:schemeClr val="bg2"/>
                </a:solidFill>
                <a:latin typeface="+mj-lt"/>
              </a:rPr>
              <a:t>is </a:t>
            </a:r>
            <a:r>
              <a:rPr lang="en-US" sz="2400" dirty="0" smtClean="0">
                <a:solidFill>
                  <a:schemeClr val="bg2"/>
                </a:solidFill>
                <a:latin typeface="+mj-lt"/>
              </a:rPr>
              <a:t>required for the transmitter?</a:t>
            </a:r>
            <a:endParaRPr lang="en-US" sz="2400" dirty="0">
              <a:solidFill>
                <a:schemeClr val="bg2"/>
              </a:solidFill>
              <a:latin typeface="+mj-lt"/>
            </a:endParaRPr>
          </a:p>
        </p:txBody>
      </p:sp>
      <p:sp>
        <p:nvSpPr>
          <p:cNvPr id="3772423" name="Text Box 7"/>
          <p:cNvSpPr txBox="1">
            <a:spLocks noChangeArrowheads="1"/>
          </p:cNvSpPr>
          <p:nvPr/>
        </p:nvSpPr>
        <p:spPr bwMode="auto">
          <a:xfrm>
            <a:off x="838200" y="3068960"/>
            <a:ext cx="5815823" cy="2862322"/>
          </a:xfrm>
          <a:prstGeom prst="rect">
            <a:avLst/>
          </a:prstGeom>
          <a:noFill/>
          <a:ln w="9525">
            <a:noFill/>
            <a:miter lim="800000"/>
            <a:headEnd/>
            <a:tailEnd/>
          </a:ln>
        </p:spPr>
        <p:txBody>
          <a:bodyPr wrap="none">
            <a:spAutoFit/>
          </a:bodyPr>
          <a:lstStyle/>
          <a:p>
            <a:pPr algn="l" eaLnBrk="1" hangingPunct="1">
              <a:tabLst>
                <a:tab pos="898525" algn="l"/>
                <a:tab pos="1341438" algn="l"/>
                <a:tab pos="2057400" algn="l"/>
                <a:tab pos="2422525" algn="l"/>
              </a:tabLst>
              <a:defRPr/>
            </a:pPr>
            <a:r>
              <a:rPr lang="en-US" sz="3000" dirty="0">
                <a:latin typeface="+mj-lt"/>
              </a:rPr>
              <a:t>R(t)			</a:t>
            </a:r>
            <a:r>
              <a:rPr lang="en-US" sz="3000" dirty="0" smtClean="0">
                <a:latin typeface="+mj-lt"/>
              </a:rPr>
              <a:t>	=</a:t>
            </a:r>
            <a:r>
              <a:rPr lang="en-US" sz="3000" dirty="0">
                <a:latin typeface="+mj-lt"/>
              </a:rPr>
              <a:t>	e </a:t>
            </a:r>
            <a:r>
              <a:rPr lang="en-US" sz="3000" baseline="30000" dirty="0">
                <a:latin typeface="+mj-lt"/>
              </a:rPr>
              <a:t>-(t/MTTF)</a:t>
            </a:r>
            <a:r>
              <a:rPr lang="en-US" sz="3000" dirty="0">
                <a:latin typeface="+mj-lt"/>
              </a:rPr>
              <a:t>	</a:t>
            </a:r>
          </a:p>
          <a:p>
            <a:pPr algn="l" eaLnBrk="1" hangingPunct="1">
              <a:tabLst>
                <a:tab pos="898525" algn="l"/>
                <a:tab pos="1341438" algn="l"/>
                <a:tab pos="2057400" algn="l"/>
                <a:tab pos="2422525" algn="l"/>
              </a:tabLst>
              <a:defRPr/>
            </a:pPr>
            <a:r>
              <a:rPr lang="en-US" sz="3000" dirty="0">
                <a:latin typeface="+mj-lt"/>
              </a:rPr>
              <a:t>R(t)	=	</a:t>
            </a:r>
            <a:r>
              <a:rPr lang="en-US" sz="3000" dirty="0" smtClean="0">
                <a:latin typeface="+mj-lt"/>
              </a:rPr>
              <a:t>.95 		=</a:t>
            </a:r>
            <a:r>
              <a:rPr lang="en-US" sz="3000" dirty="0">
                <a:latin typeface="+mj-lt"/>
              </a:rPr>
              <a:t>	e </a:t>
            </a:r>
            <a:r>
              <a:rPr lang="en-US" sz="3000" baseline="30000" dirty="0">
                <a:latin typeface="+mj-lt"/>
              </a:rPr>
              <a:t>-(8760/MTTF)</a:t>
            </a:r>
            <a:r>
              <a:rPr lang="en-US" sz="3000" dirty="0">
                <a:latin typeface="+mj-lt"/>
              </a:rPr>
              <a:t>	</a:t>
            </a:r>
          </a:p>
          <a:p>
            <a:pPr algn="l" eaLnBrk="1" hangingPunct="1">
              <a:tabLst>
                <a:tab pos="898525" algn="l"/>
                <a:tab pos="1341438" algn="l"/>
                <a:tab pos="2057400" algn="l"/>
                <a:tab pos="2422525" algn="l"/>
              </a:tabLst>
              <a:defRPr/>
            </a:pPr>
            <a:r>
              <a:rPr lang="en-US" sz="3000" dirty="0">
                <a:latin typeface="+mj-lt"/>
              </a:rPr>
              <a:t>	</a:t>
            </a:r>
            <a:r>
              <a:rPr lang="en-US" sz="3000" dirty="0" smtClean="0">
                <a:latin typeface="+mj-lt"/>
              </a:rPr>
              <a:t>  1</a:t>
            </a:r>
            <a:r>
              <a:rPr lang="en-US" sz="3000" dirty="0">
                <a:latin typeface="+mj-lt"/>
              </a:rPr>
              <a:t>/.</a:t>
            </a:r>
            <a:r>
              <a:rPr lang="en-US" sz="3000" dirty="0" smtClean="0">
                <a:latin typeface="+mj-lt"/>
              </a:rPr>
              <a:t>95</a:t>
            </a:r>
            <a:r>
              <a:rPr lang="en-US" sz="3000" dirty="0">
                <a:latin typeface="+mj-lt"/>
              </a:rPr>
              <a:t>	</a:t>
            </a:r>
            <a:r>
              <a:rPr lang="en-US" sz="3000" dirty="0" smtClean="0">
                <a:latin typeface="+mj-lt"/>
              </a:rPr>
              <a:t>	= </a:t>
            </a:r>
            <a:r>
              <a:rPr lang="en-US" sz="3000" dirty="0">
                <a:latin typeface="+mj-lt"/>
              </a:rPr>
              <a:t>	e </a:t>
            </a:r>
            <a:r>
              <a:rPr lang="en-US" sz="3000" baseline="30000" dirty="0">
                <a:latin typeface="+mj-lt"/>
              </a:rPr>
              <a:t>(8760/MTTF)</a:t>
            </a:r>
          </a:p>
          <a:p>
            <a:pPr algn="l" eaLnBrk="1" hangingPunct="1">
              <a:tabLst>
                <a:tab pos="898525" algn="l"/>
                <a:tab pos="1341438" algn="l"/>
                <a:tab pos="2057400" algn="l"/>
                <a:tab pos="2422525" algn="l"/>
              </a:tabLst>
              <a:defRPr/>
            </a:pPr>
            <a:r>
              <a:rPr lang="en-US" sz="3000" dirty="0">
                <a:latin typeface="+mj-lt"/>
              </a:rPr>
              <a:t>	</a:t>
            </a:r>
            <a:r>
              <a:rPr lang="en-US" sz="3000" dirty="0" err="1" smtClean="0">
                <a:latin typeface="+mj-lt"/>
              </a:rPr>
              <a:t>ln</a:t>
            </a:r>
            <a:r>
              <a:rPr lang="en-US" sz="3000" dirty="0" smtClean="0">
                <a:latin typeface="+mj-lt"/>
              </a:rPr>
              <a:t>(1</a:t>
            </a:r>
            <a:r>
              <a:rPr lang="en-US" sz="3000" dirty="0">
                <a:latin typeface="+mj-lt"/>
              </a:rPr>
              <a:t>/.</a:t>
            </a:r>
            <a:r>
              <a:rPr lang="en-US" sz="3000" dirty="0" smtClean="0">
                <a:latin typeface="+mj-lt"/>
              </a:rPr>
              <a:t>95)</a:t>
            </a:r>
            <a:r>
              <a:rPr lang="en-US" sz="3000" dirty="0">
                <a:latin typeface="+mj-lt"/>
              </a:rPr>
              <a:t>	=	8760/MTTF</a:t>
            </a:r>
          </a:p>
          <a:p>
            <a:pPr algn="l" eaLnBrk="1" hangingPunct="1">
              <a:tabLst>
                <a:tab pos="898525" algn="l"/>
                <a:tab pos="1341438" algn="l"/>
                <a:tab pos="2057400" algn="l"/>
                <a:tab pos="2422525" algn="l"/>
              </a:tabLst>
              <a:defRPr/>
            </a:pPr>
            <a:r>
              <a:rPr lang="en-US" sz="3000" dirty="0">
                <a:latin typeface="+mj-lt"/>
              </a:rPr>
              <a:t>	MTTF	</a:t>
            </a:r>
            <a:r>
              <a:rPr lang="en-US" sz="3000" dirty="0" smtClean="0">
                <a:latin typeface="+mj-lt"/>
              </a:rPr>
              <a:t>	=</a:t>
            </a:r>
            <a:r>
              <a:rPr lang="en-US" sz="3000" dirty="0">
                <a:latin typeface="+mj-lt"/>
              </a:rPr>
              <a:t>	</a:t>
            </a:r>
            <a:r>
              <a:rPr lang="en-US" sz="3000" dirty="0" smtClean="0">
                <a:latin typeface="+mj-lt"/>
              </a:rPr>
              <a:t>171000 = 19.5 yrs.</a:t>
            </a:r>
            <a:endParaRPr lang="en-US" sz="3000" u="sng" dirty="0">
              <a:latin typeface="+mj-lt"/>
            </a:endParaRPr>
          </a:p>
          <a:p>
            <a:pPr algn="l" eaLnBrk="1" hangingPunct="1">
              <a:tabLst>
                <a:tab pos="898525" algn="l"/>
                <a:tab pos="1341438" algn="l"/>
                <a:tab pos="2057400" algn="l"/>
                <a:tab pos="2422525" algn="l"/>
              </a:tabLst>
              <a:defRPr/>
            </a:pPr>
            <a:endParaRPr lang="en-US" sz="3000" dirty="0">
              <a:latin typeface="+mj-lt"/>
            </a:endParaRPr>
          </a:p>
        </p:txBody>
      </p:sp>
    </p:spTree>
    <p:extLst>
      <p:ext uri="{BB962C8B-B14F-4D97-AF65-F5344CB8AC3E}">
        <p14:creationId xmlns:p14="http://schemas.microsoft.com/office/powerpoint/2010/main" val="46138698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72423">
                                            <p:txEl>
                                              <p:pRg st="0" end="0"/>
                                            </p:txEl>
                                          </p:spTgt>
                                        </p:tgtEl>
                                        <p:attrNameLst>
                                          <p:attrName>style.visibility</p:attrName>
                                        </p:attrNameLst>
                                      </p:cBhvr>
                                      <p:to>
                                        <p:strVal val="visible"/>
                                      </p:to>
                                    </p:set>
                                    <p:anim calcmode="lin" valueType="num">
                                      <p:cBhvr additive="base">
                                        <p:cTn id="7" dur="500" fill="hold"/>
                                        <p:tgtEl>
                                          <p:spTgt spid="37724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724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77242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77242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72423">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7724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7772400" cy="1143000"/>
          </a:xfrm>
        </p:spPr>
        <p:txBody>
          <a:bodyPr/>
          <a:lstStyle/>
          <a:p>
            <a:r>
              <a:rPr lang="en-CA" dirty="0" smtClean="0"/>
              <a:t>Reliability and Availability</a:t>
            </a:r>
            <a:endParaRPr lang="en-CA" dirty="0"/>
          </a:p>
        </p:txBody>
      </p:sp>
      <p:sp>
        <p:nvSpPr>
          <p:cNvPr id="4" name="TextBox 3"/>
          <p:cNvSpPr txBox="1"/>
          <p:nvPr/>
        </p:nvSpPr>
        <p:spPr>
          <a:xfrm>
            <a:off x="1619672" y="1204010"/>
            <a:ext cx="5832648" cy="707886"/>
          </a:xfrm>
          <a:prstGeom prst="rect">
            <a:avLst/>
          </a:prstGeom>
          <a:noFill/>
        </p:spPr>
        <p:txBody>
          <a:bodyPr wrap="square" rtlCol="0">
            <a:spAutoFit/>
          </a:bodyPr>
          <a:lstStyle/>
          <a:p>
            <a:pPr algn="ctr"/>
            <a:r>
              <a:rPr lang="en-CA" sz="4000" dirty="0" smtClean="0"/>
              <a:t>Reliability ≠ Availability</a:t>
            </a:r>
            <a:endParaRPr lang="en-CA" sz="4000" dirty="0"/>
          </a:p>
        </p:txBody>
      </p:sp>
      <p:sp>
        <p:nvSpPr>
          <p:cNvPr id="5" name="TextBox 4"/>
          <p:cNvSpPr txBox="1"/>
          <p:nvPr/>
        </p:nvSpPr>
        <p:spPr>
          <a:xfrm>
            <a:off x="4644008" y="2284130"/>
            <a:ext cx="2592288" cy="646331"/>
          </a:xfrm>
          <a:prstGeom prst="rect">
            <a:avLst/>
          </a:prstGeom>
          <a:noFill/>
        </p:spPr>
        <p:txBody>
          <a:bodyPr wrap="square" rtlCol="0">
            <a:spAutoFit/>
          </a:bodyPr>
          <a:lstStyle/>
          <a:p>
            <a:r>
              <a:rPr lang="en-CA" dirty="0" smtClean="0"/>
              <a:t>Used when the system can be repaired</a:t>
            </a:r>
            <a:endParaRPr lang="en-CA" dirty="0"/>
          </a:p>
        </p:txBody>
      </p:sp>
      <p:sp>
        <p:nvSpPr>
          <p:cNvPr id="6" name="TextBox 5"/>
          <p:cNvSpPr txBox="1"/>
          <p:nvPr/>
        </p:nvSpPr>
        <p:spPr>
          <a:xfrm>
            <a:off x="1403648" y="2284130"/>
            <a:ext cx="2664296" cy="646331"/>
          </a:xfrm>
          <a:prstGeom prst="rect">
            <a:avLst/>
          </a:prstGeom>
          <a:noFill/>
        </p:spPr>
        <p:txBody>
          <a:bodyPr wrap="square" rtlCol="0">
            <a:spAutoFit/>
          </a:bodyPr>
          <a:lstStyle/>
          <a:p>
            <a:pPr algn="r"/>
            <a:r>
              <a:rPr lang="en-CA" dirty="0" smtClean="0"/>
              <a:t>Used when the system cannot be repaired</a:t>
            </a:r>
            <a:endParaRPr lang="en-CA" dirty="0"/>
          </a:p>
        </p:txBody>
      </p:sp>
      <p:sp>
        <p:nvSpPr>
          <p:cNvPr id="7" name="TextBox 6"/>
          <p:cNvSpPr txBox="1"/>
          <p:nvPr/>
        </p:nvSpPr>
        <p:spPr>
          <a:xfrm>
            <a:off x="4644008" y="2937718"/>
            <a:ext cx="3312368" cy="923330"/>
          </a:xfrm>
          <a:prstGeom prst="rect">
            <a:avLst/>
          </a:prstGeom>
          <a:noFill/>
        </p:spPr>
        <p:txBody>
          <a:bodyPr wrap="square" rtlCol="0">
            <a:spAutoFit/>
          </a:bodyPr>
          <a:lstStyle/>
          <a:p>
            <a:r>
              <a:rPr lang="en-CA" dirty="0" smtClean="0"/>
              <a:t>Calculates the fraction of time the system is available to perform its required function</a:t>
            </a:r>
            <a:endParaRPr lang="en-CA" dirty="0"/>
          </a:p>
        </p:txBody>
      </p:sp>
      <p:sp>
        <p:nvSpPr>
          <p:cNvPr id="8" name="TextBox 7"/>
          <p:cNvSpPr txBox="1"/>
          <p:nvPr/>
        </p:nvSpPr>
        <p:spPr>
          <a:xfrm>
            <a:off x="1403648" y="2937718"/>
            <a:ext cx="2664296" cy="923330"/>
          </a:xfrm>
          <a:prstGeom prst="rect">
            <a:avLst/>
          </a:prstGeom>
          <a:noFill/>
        </p:spPr>
        <p:txBody>
          <a:bodyPr wrap="square" rtlCol="0">
            <a:spAutoFit/>
          </a:bodyPr>
          <a:lstStyle/>
          <a:p>
            <a:pPr algn="r"/>
            <a:r>
              <a:rPr lang="en-CA" dirty="0" smtClean="0"/>
              <a:t>Calculates probability the system will operate without failure</a:t>
            </a:r>
            <a:endParaRPr lang="en-CA" dirty="0"/>
          </a:p>
        </p:txBody>
      </p:sp>
      <p:sp>
        <p:nvSpPr>
          <p:cNvPr id="9" name="TextBox 8"/>
          <p:cNvSpPr txBox="1"/>
          <p:nvPr/>
        </p:nvSpPr>
        <p:spPr>
          <a:xfrm>
            <a:off x="4644008" y="3933056"/>
            <a:ext cx="3312368" cy="646331"/>
          </a:xfrm>
          <a:prstGeom prst="rect">
            <a:avLst/>
          </a:prstGeom>
          <a:noFill/>
        </p:spPr>
        <p:txBody>
          <a:bodyPr wrap="square" rtlCol="0">
            <a:spAutoFit/>
          </a:bodyPr>
          <a:lstStyle/>
          <a:p>
            <a:r>
              <a:rPr lang="en-CA" b="1" dirty="0" smtClean="0">
                <a:solidFill>
                  <a:srgbClr val="002060"/>
                </a:solidFill>
              </a:rPr>
              <a:t>Probability the system will operate on demand</a:t>
            </a:r>
            <a:endParaRPr lang="en-CA" b="1" dirty="0">
              <a:solidFill>
                <a:srgbClr val="002060"/>
              </a:solidFill>
            </a:endParaRPr>
          </a:p>
        </p:txBody>
      </p:sp>
      <p:sp>
        <p:nvSpPr>
          <p:cNvPr id="10" name="TextBox 9"/>
          <p:cNvSpPr txBox="1"/>
          <p:nvPr/>
        </p:nvSpPr>
        <p:spPr>
          <a:xfrm>
            <a:off x="1403648" y="3933056"/>
            <a:ext cx="2664296" cy="923330"/>
          </a:xfrm>
          <a:prstGeom prst="rect">
            <a:avLst/>
          </a:prstGeom>
          <a:noFill/>
        </p:spPr>
        <p:txBody>
          <a:bodyPr wrap="square" rtlCol="0">
            <a:spAutoFit/>
          </a:bodyPr>
          <a:lstStyle/>
          <a:p>
            <a:pPr algn="r"/>
            <a:r>
              <a:rPr lang="en-CA" b="1" dirty="0" smtClean="0">
                <a:solidFill>
                  <a:srgbClr val="002060"/>
                </a:solidFill>
              </a:rPr>
              <a:t>Probability the system will operate for its defined lifetime/mission</a:t>
            </a:r>
            <a:endParaRPr lang="en-CA" b="1" dirty="0">
              <a:solidFill>
                <a:srgbClr val="002060"/>
              </a:solidFill>
            </a:endParaRPr>
          </a:p>
        </p:txBody>
      </p:sp>
      <p:sp>
        <p:nvSpPr>
          <p:cNvPr id="11" name="Right Arrow 10"/>
          <p:cNvSpPr/>
          <p:nvPr/>
        </p:nvSpPr>
        <p:spPr bwMode="auto">
          <a:xfrm rot="16200000">
            <a:off x="2993921" y="1879452"/>
            <a:ext cx="216024" cy="300226"/>
          </a:xfrm>
          <a:prstGeom prst="rightArrow">
            <a:avLst/>
          </a:prstGeom>
          <a:gradFill rotWithShape="1">
            <a:gsLst>
              <a:gs pos="0">
                <a:srgbClr val="CCFFFF">
                  <a:gamma/>
                  <a:shade val="46275"/>
                  <a:invGamma/>
                </a:srgbClr>
              </a:gs>
              <a:gs pos="100000">
                <a:srgbClr val="CCFFFF"/>
              </a:gs>
            </a:gsLst>
            <a:lin ang="0" scaled="0"/>
          </a:gradFill>
          <a:ln w="9525" cap="flat" cmpd="sng" algn="ctr">
            <a:solidFill>
              <a:srgbClr val="00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CA" sz="1000" b="0" i="0" u="none" strike="noStrike" cap="none" normalizeH="0" baseline="0" smtClean="0">
              <a:ln>
                <a:noFill/>
              </a:ln>
              <a:solidFill>
                <a:schemeClr val="tx1"/>
              </a:solidFill>
              <a:effectLst/>
              <a:latin typeface="Calibri" pitchFamily="34" charset="0"/>
            </a:endParaRPr>
          </a:p>
        </p:txBody>
      </p:sp>
      <p:sp>
        <p:nvSpPr>
          <p:cNvPr id="12" name="Right Arrow 11"/>
          <p:cNvSpPr/>
          <p:nvPr/>
        </p:nvSpPr>
        <p:spPr bwMode="auto">
          <a:xfrm rot="16200000">
            <a:off x="5550205" y="1879452"/>
            <a:ext cx="216024" cy="300226"/>
          </a:xfrm>
          <a:prstGeom prst="rightArrow">
            <a:avLst/>
          </a:prstGeom>
          <a:gradFill rotWithShape="1">
            <a:gsLst>
              <a:gs pos="0">
                <a:srgbClr val="CCFFFF">
                  <a:gamma/>
                  <a:shade val="46275"/>
                  <a:invGamma/>
                </a:srgbClr>
              </a:gs>
              <a:gs pos="100000">
                <a:srgbClr val="CCFFFF"/>
              </a:gs>
            </a:gsLst>
            <a:lin ang="0" scaled="0"/>
          </a:gradFill>
          <a:ln w="9525" cap="flat" cmpd="sng" algn="ctr">
            <a:solidFill>
              <a:srgbClr val="00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CA" sz="1000" b="0" i="0" u="none" strike="noStrike" cap="none" normalizeH="0" baseline="0" smtClean="0">
              <a:ln>
                <a:noFill/>
              </a:ln>
              <a:solidFill>
                <a:schemeClr val="tx1"/>
              </a:solidFill>
              <a:effectLst/>
              <a:latin typeface="Calibri" pitchFamily="34" charset="0"/>
            </a:endParaRPr>
          </a:p>
        </p:txBody>
      </p:sp>
      <p:sp>
        <p:nvSpPr>
          <p:cNvPr id="13" name="TextBox 12"/>
          <p:cNvSpPr txBox="1"/>
          <p:nvPr/>
        </p:nvSpPr>
        <p:spPr>
          <a:xfrm>
            <a:off x="539552" y="4941168"/>
            <a:ext cx="8064896" cy="1077218"/>
          </a:xfrm>
          <a:prstGeom prst="rect">
            <a:avLst/>
          </a:prstGeom>
          <a:noFill/>
          <a:ln>
            <a:solidFill>
              <a:srgbClr val="0070C0"/>
            </a:solidFill>
          </a:ln>
        </p:spPr>
        <p:txBody>
          <a:bodyPr wrap="square" rtlCol="0">
            <a:spAutoFit/>
          </a:bodyPr>
          <a:lstStyle/>
          <a:p>
            <a:pPr algn="ctr">
              <a:spcAft>
                <a:spcPts val="1200"/>
              </a:spcAft>
            </a:pPr>
            <a:r>
              <a:rPr lang="en-CA" dirty="0" smtClean="0"/>
              <a:t>Reliability Engineering uses/calculates either/both</a:t>
            </a:r>
          </a:p>
          <a:p>
            <a:pPr algn="ctr"/>
            <a:r>
              <a:rPr lang="en-CA" dirty="0" smtClean="0"/>
              <a:t>Reliability Analysis is a general term to describe the process of estimating </a:t>
            </a:r>
            <a:br>
              <a:rPr lang="en-CA" dirty="0" smtClean="0"/>
            </a:br>
            <a:r>
              <a:rPr lang="en-CA" dirty="0" smtClean="0"/>
              <a:t>System Reliability and/or System Availability</a:t>
            </a:r>
            <a:endParaRPr lang="en-CA" dirty="0"/>
          </a:p>
        </p:txBody>
      </p:sp>
    </p:spTree>
    <p:extLst>
      <p:ext uri="{BB962C8B-B14F-4D97-AF65-F5344CB8AC3E}">
        <p14:creationId xmlns:p14="http://schemas.microsoft.com/office/powerpoint/2010/main" val="726857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
                                          </p:val>
                                        </p:tav>
                                        <p:tav tm="100000">
                                          <p:val>
                                            <p:strVal val="#ppt_x"/>
                                          </p:val>
                                        </p:tav>
                                      </p:tavLst>
                                    </p:anim>
                                    <p:anim calcmode="lin" valueType="num">
                                      <p:cBhvr>
                                        <p:cTn id="4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
                                          </p:val>
                                        </p:tav>
                                        <p:tav tm="100000">
                                          <p:val>
                                            <p:strVal val="#ppt_x"/>
                                          </p:val>
                                        </p:tav>
                                      </p:tavLst>
                                    </p:anim>
                                    <p:anim calcmode="lin" valueType="num">
                                      <p:cBhvr>
                                        <p:cTn id="5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sp>
        <p:nvSpPr>
          <p:cNvPr id="24580" name="Title 5"/>
          <p:cNvSpPr>
            <a:spLocks noGrp="1"/>
          </p:cNvSpPr>
          <p:nvPr>
            <p:ph type="title"/>
          </p:nvPr>
        </p:nvSpPr>
        <p:spPr/>
        <p:txBody>
          <a:bodyPr/>
          <a:lstStyle/>
          <a:p>
            <a:r>
              <a:rPr lang="en-CA" dirty="0" smtClean="0"/>
              <a:t>Reliability Engineering tools</a:t>
            </a:r>
          </a:p>
        </p:txBody>
      </p:sp>
      <p:sp>
        <p:nvSpPr>
          <p:cNvPr id="1460227" name="Rectangle 3"/>
          <p:cNvSpPr>
            <a:spLocks noGrp="1" noChangeArrowheads="1"/>
          </p:cNvSpPr>
          <p:nvPr>
            <p:ph idx="1"/>
          </p:nvPr>
        </p:nvSpPr>
        <p:spPr>
          <a:xfrm>
            <a:off x="2362200" y="2177752"/>
            <a:ext cx="6781800" cy="4419600"/>
          </a:xfrm>
        </p:spPr>
        <p:txBody>
          <a:bodyPr/>
          <a:lstStyle/>
          <a:p>
            <a:pPr lvl="1">
              <a:lnSpc>
                <a:spcPct val="90000"/>
              </a:lnSpc>
              <a:defRPr/>
            </a:pPr>
            <a:r>
              <a:rPr lang="en-US" sz="2000" dirty="0" smtClean="0">
                <a:solidFill>
                  <a:schemeClr val="tx2"/>
                </a:solidFill>
                <a:effectLst>
                  <a:outerShdw blurRad="38100" dist="38100" dir="2700000" algn="tl">
                    <a:srgbClr val="000000">
                      <a:alpha val="43137"/>
                    </a:srgbClr>
                  </a:outerShdw>
                </a:effectLst>
              </a:rPr>
              <a:t>FMEA/FMECA </a:t>
            </a:r>
            <a:r>
              <a:rPr lang="en-US" sz="2000" dirty="0"/>
              <a:t>Failure Mode Effect and Criticality Analysis.</a:t>
            </a:r>
          </a:p>
          <a:p>
            <a:pPr lvl="1">
              <a:lnSpc>
                <a:spcPct val="90000"/>
              </a:lnSpc>
              <a:defRPr/>
            </a:pPr>
            <a:r>
              <a:rPr lang="en-US" sz="2000" dirty="0">
                <a:solidFill>
                  <a:schemeClr val="tx2"/>
                </a:solidFill>
                <a:effectLst>
                  <a:outerShdw blurRad="38100" dist="38100" dir="2700000" algn="tl">
                    <a:srgbClr val="000000">
                      <a:alpha val="43137"/>
                    </a:srgbClr>
                  </a:outerShdw>
                </a:effectLst>
              </a:rPr>
              <a:t>Fault Tree </a:t>
            </a:r>
            <a:r>
              <a:rPr lang="en-US" sz="2000" dirty="0"/>
              <a:t>Analysis</a:t>
            </a:r>
          </a:p>
          <a:p>
            <a:pPr lvl="1">
              <a:defRPr/>
            </a:pPr>
            <a:r>
              <a:rPr lang="en-US" dirty="0">
                <a:solidFill>
                  <a:schemeClr val="tx2"/>
                </a:solidFill>
                <a:effectLst>
                  <a:outerShdw blurRad="38100" dist="38100" dir="2700000" algn="tl">
                    <a:srgbClr val="000000">
                      <a:alpha val="43137"/>
                    </a:srgbClr>
                  </a:outerShdw>
                </a:effectLst>
              </a:rPr>
              <a:t>RBD’s </a:t>
            </a:r>
            <a:r>
              <a:rPr lang="en-US" dirty="0"/>
              <a:t>Reliability Block Diagrams</a:t>
            </a:r>
          </a:p>
          <a:p>
            <a:pPr lvl="1">
              <a:defRPr/>
            </a:pPr>
            <a:r>
              <a:rPr lang="en-US" dirty="0">
                <a:solidFill>
                  <a:schemeClr val="tx2"/>
                </a:solidFill>
                <a:effectLst>
                  <a:outerShdw blurRad="38100" dist="38100" dir="2700000" algn="tl">
                    <a:srgbClr val="000000">
                      <a:alpha val="43137"/>
                    </a:srgbClr>
                  </a:outerShdw>
                </a:effectLst>
              </a:rPr>
              <a:t>RCM </a:t>
            </a:r>
            <a:r>
              <a:rPr lang="en-US" dirty="0"/>
              <a:t>Reliability Centered Maintenance</a:t>
            </a:r>
          </a:p>
          <a:p>
            <a:pPr lvl="1">
              <a:lnSpc>
                <a:spcPct val="90000"/>
              </a:lnSpc>
              <a:defRPr/>
            </a:pPr>
            <a:r>
              <a:rPr lang="en-US" sz="2000" dirty="0" smtClean="0">
                <a:solidFill>
                  <a:schemeClr val="tx2"/>
                </a:solidFill>
                <a:effectLst>
                  <a:outerShdw blurRad="38100" dist="38100" dir="2700000" algn="tl">
                    <a:srgbClr val="000000">
                      <a:alpha val="43137"/>
                    </a:srgbClr>
                  </a:outerShdw>
                </a:effectLst>
              </a:rPr>
              <a:t>Weibull</a:t>
            </a:r>
            <a:r>
              <a:rPr lang="en-US" sz="2000" dirty="0" smtClean="0"/>
              <a:t> </a:t>
            </a:r>
            <a:r>
              <a:rPr lang="en-US" sz="2000" dirty="0"/>
              <a:t>data analysis and failure </a:t>
            </a:r>
            <a:r>
              <a:rPr lang="en-US" sz="2000" dirty="0" smtClean="0"/>
              <a:t>prediction</a:t>
            </a:r>
          </a:p>
          <a:p>
            <a:pPr lvl="1">
              <a:lnSpc>
                <a:spcPct val="90000"/>
              </a:lnSpc>
              <a:defRPr/>
            </a:pPr>
            <a:r>
              <a:rPr lang="en-US" sz="2000" dirty="0" smtClean="0">
                <a:solidFill>
                  <a:schemeClr val="tx2"/>
                </a:solidFill>
                <a:effectLst>
                  <a:outerShdw blurRad="38100" dist="38100" dir="2700000" algn="tl">
                    <a:srgbClr val="000000">
                      <a:alpha val="43137"/>
                    </a:srgbClr>
                  </a:outerShdw>
                </a:effectLst>
              </a:rPr>
              <a:t>RBI</a:t>
            </a:r>
            <a:r>
              <a:rPr lang="en-US" sz="2000" dirty="0" smtClean="0"/>
              <a:t> Risk Based Inspections</a:t>
            </a:r>
            <a:endParaRPr lang="en-US" sz="2000" dirty="0"/>
          </a:p>
          <a:p>
            <a:pPr lvl="1">
              <a:defRPr/>
            </a:pPr>
            <a:r>
              <a:rPr lang="en-US" dirty="0" smtClean="0">
                <a:solidFill>
                  <a:schemeClr val="tx2"/>
                </a:solidFill>
                <a:effectLst>
                  <a:outerShdw blurRad="38100" dist="38100" dir="2700000" algn="tl">
                    <a:srgbClr val="000000">
                      <a:alpha val="43137"/>
                    </a:srgbClr>
                  </a:outerShdw>
                </a:effectLst>
              </a:rPr>
              <a:t>RCA</a:t>
            </a:r>
            <a:r>
              <a:rPr lang="en-US" dirty="0" smtClean="0">
                <a:solidFill>
                  <a:schemeClr val="tx2"/>
                </a:solidFill>
              </a:rPr>
              <a:t> </a:t>
            </a:r>
            <a:r>
              <a:rPr lang="en-US" dirty="0"/>
              <a:t>Root Cause Analysis</a:t>
            </a:r>
          </a:p>
          <a:p>
            <a:pPr lvl="1">
              <a:lnSpc>
                <a:spcPct val="90000"/>
              </a:lnSpc>
              <a:defRPr/>
            </a:pPr>
            <a:r>
              <a:rPr lang="en-US" sz="2000" dirty="0" smtClean="0">
                <a:solidFill>
                  <a:schemeClr val="tx2"/>
                </a:solidFill>
                <a:effectLst>
                  <a:outerShdw blurRad="38100" dist="38100" dir="2700000" algn="tl">
                    <a:srgbClr val="000000">
                      <a:alpha val="43137"/>
                    </a:srgbClr>
                  </a:outerShdw>
                </a:effectLst>
              </a:rPr>
              <a:t>LCC</a:t>
            </a:r>
            <a:r>
              <a:rPr lang="en-US" sz="2000" dirty="0" smtClean="0"/>
              <a:t> </a:t>
            </a:r>
            <a:r>
              <a:rPr lang="en-US" sz="2000" dirty="0"/>
              <a:t>Lifecycle </a:t>
            </a:r>
            <a:r>
              <a:rPr lang="en-US" sz="2000" dirty="0" smtClean="0"/>
              <a:t>Costs</a:t>
            </a:r>
          </a:p>
          <a:p>
            <a:pPr lvl="1">
              <a:lnSpc>
                <a:spcPct val="90000"/>
              </a:lnSpc>
              <a:defRPr/>
            </a:pPr>
            <a:endParaRPr lang="en-US" sz="2000" dirty="0"/>
          </a:p>
        </p:txBody>
      </p:sp>
      <p:sp>
        <p:nvSpPr>
          <p:cNvPr id="24579" name="Slide Number Placeholder 3"/>
          <p:cNvSpPr>
            <a:spLocks noGrp="1"/>
          </p:cNvSpPr>
          <p:nvPr>
            <p:ph type="sldNum" sz="quarter" idx="10"/>
          </p:nvPr>
        </p:nvSpPr>
        <p:spPr>
          <a:noFill/>
        </p:spPr>
        <p:txBody>
          <a:bodyPr/>
          <a:lstStyle/>
          <a:p>
            <a:fld id="{DDD066EE-D5B3-4068-944F-D1C598A840C7}" type="slidenum">
              <a:rPr lang="en-US" smtClean="0"/>
              <a:pPr/>
              <a:t>14</a:t>
            </a:fld>
            <a:endParaRPr lang="en-US" smtClean="0"/>
          </a:p>
        </p:txBody>
      </p:sp>
      <p:sp>
        <p:nvSpPr>
          <p:cNvPr id="7" name="Text Box 3"/>
          <p:cNvSpPr txBox="1">
            <a:spLocks noChangeArrowheads="1"/>
          </p:cNvSpPr>
          <p:nvPr/>
        </p:nvSpPr>
        <p:spPr bwMode="auto">
          <a:xfrm>
            <a:off x="955664" y="3338962"/>
            <a:ext cx="1905000" cy="523875"/>
          </a:xfrm>
          <a:prstGeom prst="rect">
            <a:avLst/>
          </a:prstGeom>
          <a:noFill/>
          <a:ln w="9525">
            <a:noFill/>
            <a:miter lim="800000"/>
            <a:headEnd/>
            <a:tailEnd/>
          </a:ln>
        </p:spPr>
        <p:txBody>
          <a:bodyPr>
            <a:spAutoFit/>
          </a:bodyPr>
          <a:lstStyle/>
          <a:p>
            <a:pPr algn="l">
              <a:defRPr/>
            </a:pPr>
            <a:r>
              <a:rPr lang="en-AU" sz="2800" i="1" dirty="0">
                <a:solidFill>
                  <a:schemeClr val="tx2"/>
                </a:solidFill>
                <a:effectLst>
                  <a:outerShdw blurRad="38100" dist="38100" dir="2700000" algn="tl">
                    <a:srgbClr val="000000">
                      <a:alpha val="43137"/>
                    </a:srgbClr>
                  </a:outerShdw>
                </a:effectLst>
                <a:latin typeface="+mn-lt"/>
              </a:rPr>
              <a:t>Tools</a:t>
            </a:r>
          </a:p>
        </p:txBody>
      </p:sp>
      <p:sp>
        <p:nvSpPr>
          <p:cNvPr id="24582" name="Left Brace 5"/>
          <p:cNvSpPr>
            <a:spLocks/>
          </p:cNvSpPr>
          <p:nvPr/>
        </p:nvSpPr>
        <p:spPr bwMode="auto">
          <a:xfrm>
            <a:off x="2057400" y="2133600"/>
            <a:ext cx="381000" cy="3124200"/>
          </a:xfrm>
          <a:prstGeom prst="leftBrace">
            <a:avLst>
              <a:gd name="adj1" fmla="val 8356"/>
              <a:gd name="adj2" fmla="val 50000"/>
            </a:avLst>
          </a:prstGeom>
          <a:noFill/>
          <a:ln w="38100" algn="ctr">
            <a:solidFill>
              <a:schemeClr val="tx2"/>
            </a:solidFill>
            <a:round/>
            <a:headEnd/>
            <a:tailEnd/>
          </a:ln>
        </p:spPr>
        <p:txBody>
          <a:bodyPr wrap="none" anchor="ctr"/>
          <a:lstStyle/>
          <a:p>
            <a:endParaRPr lang="en-CA"/>
          </a:p>
        </p:txBody>
      </p:sp>
      <p:pic>
        <p:nvPicPr>
          <p:cNvPr id="4496386" name="Picture 2" descr="C:\Users\jbyers\AppData\Local\Microsoft\Windows\Temporary Internet Files\Content.IE5\VSRAFV6T\MC900334768[1].wmf"/>
          <p:cNvPicPr>
            <a:picLocks noChangeAspect="1" noChangeArrowheads="1"/>
          </p:cNvPicPr>
          <p:nvPr/>
        </p:nvPicPr>
        <p:blipFill>
          <a:blip r:embed="rId5" cstate="print"/>
          <a:srcRect/>
          <a:stretch>
            <a:fillRect/>
          </a:stretch>
        </p:blipFill>
        <p:spPr bwMode="auto">
          <a:xfrm>
            <a:off x="7086600" y="533400"/>
            <a:ext cx="1837944" cy="1478585"/>
          </a:xfrm>
          <a:prstGeom prst="rect">
            <a:avLst/>
          </a:prstGeom>
          <a:noFill/>
        </p:spPr>
      </p:pic>
      <p:sp>
        <p:nvSpPr>
          <p:cNvPr id="8" name="Rectangle 7"/>
          <p:cNvSpPr/>
          <p:nvPr/>
        </p:nvSpPr>
        <p:spPr bwMode="auto">
          <a:xfrm>
            <a:off x="2627784" y="3134610"/>
            <a:ext cx="5112568" cy="374060"/>
          </a:xfrm>
          <a:prstGeom prst="rect">
            <a:avLst/>
          </a:prstGeom>
          <a:noFill/>
          <a:ln w="28575" cap="flat" cmpd="sng" algn="ctr">
            <a:solidFill>
              <a:srgbClr val="00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CA" sz="1000" b="0" i="0" u="none" strike="noStrike" cap="none" normalizeH="0" baseline="0" smtClean="0">
              <a:ln>
                <a:noFill/>
              </a:ln>
              <a:solidFill>
                <a:schemeClr val="tx1"/>
              </a:solidFill>
              <a:effectLst/>
              <a:latin typeface="Calibri" pitchFamily="34" charset="0"/>
            </a:endParaRPr>
          </a:p>
        </p:txBody>
      </p:sp>
    </p:spTree>
    <p:extLst>
      <p:ext uri="{BB962C8B-B14F-4D97-AF65-F5344CB8AC3E}">
        <p14:creationId xmlns:p14="http://schemas.microsoft.com/office/powerpoint/2010/main" val="385696750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Reliability Block Diagram (RBD)</a:t>
            </a:r>
            <a:endParaRPr lang="en-CA" dirty="0"/>
          </a:p>
        </p:txBody>
      </p:sp>
      <p:sp>
        <p:nvSpPr>
          <p:cNvPr id="4" name="Content Placeholder 2"/>
          <p:cNvSpPr>
            <a:spLocks noGrp="1"/>
          </p:cNvSpPr>
          <p:nvPr>
            <p:ph idx="1"/>
          </p:nvPr>
        </p:nvSpPr>
        <p:spPr>
          <a:xfrm>
            <a:off x="457200" y="1268760"/>
            <a:ext cx="8229600" cy="4819172"/>
          </a:xfrm>
          <a:noFill/>
          <a:ln w="9525">
            <a:noFill/>
            <a:miter lim="800000"/>
            <a:headEnd/>
            <a:tailEnd/>
          </a:ln>
          <a:effectLst/>
        </p:spPr>
        <p:txBody>
          <a:bodyPr vert="horz" wrap="square" lIns="91440" tIns="45720" rIns="91440" bIns="45720" numCol="1" anchor="t" anchorCtr="0" compatLnSpc="1">
            <a:prstTxWarp prst="textNoShape">
              <a:avLst/>
            </a:prstTxWarp>
          </a:bodyPr>
          <a:lstStyle/>
          <a:p>
            <a:pPr marL="457200" indent="-457200">
              <a:lnSpc>
                <a:spcPct val="100000"/>
              </a:lnSpc>
              <a:spcBef>
                <a:spcPts val="1200"/>
              </a:spcBef>
              <a:buClr>
                <a:schemeClr val="tx2"/>
              </a:buClr>
              <a:buChar char="§"/>
            </a:pPr>
            <a:r>
              <a:rPr lang="en-US" sz="2400" kern="1200" dirty="0"/>
              <a:t>Tool to map the probable component failures and </a:t>
            </a:r>
            <a:r>
              <a:rPr lang="en-US" sz="2400" kern="1200" dirty="0" smtClean="0"/>
              <a:t>describe </a:t>
            </a:r>
            <a:r>
              <a:rPr lang="en-US" sz="2400" kern="1200" dirty="0"/>
              <a:t>their relationship to each other and to the functionality of the overall system</a:t>
            </a:r>
          </a:p>
          <a:p>
            <a:pPr marL="457200" indent="-457200">
              <a:lnSpc>
                <a:spcPct val="100000"/>
              </a:lnSpc>
              <a:spcBef>
                <a:spcPts val="1200"/>
              </a:spcBef>
              <a:buClr>
                <a:schemeClr val="tx2"/>
              </a:buClr>
              <a:buChar char="§"/>
            </a:pPr>
            <a:r>
              <a:rPr lang="en-US" sz="2400" kern="1200" dirty="0" smtClean="0"/>
              <a:t>It </a:t>
            </a:r>
            <a:r>
              <a:rPr lang="en-US" sz="2400" kern="1200" dirty="0"/>
              <a:t>is drawn as a series of blocks connected in parallel or series, configuration. Each block represents a </a:t>
            </a:r>
            <a:r>
              <a:rPr lang="en-US" sz="2400" kern="1200" dirty="0" smtClean="0"/>
              <a:t>potential component </a:t>
            </a:r>
            <a:r>
              <a:rPr lang="en-US" sz="2400" kern="1200" dirty="0"/>
              <a:t>failure within the system</a:t>
            </a:r>
          </a:p>
          <a:p>
            <a:pPr marL="457200" indent="-457200">
              <a:lnSpc>
                <a:spcPct val="100000"/>
              </a:lnSpc>
              <a:spcBef>
                <a:spcPts val="1200"/>
              </a:spcBef>
              <a:buClr>
                <a:schemeClr val="tx2"/>
              </a:buClr>
              <a:buChar char="§"/>
            </a:pPr>
            <a:r>
              <a:rPr lang="en-US" sz="2400" kern="1200" dirty="0" smtClean="0"/>
              <a:t>In </a:t>
            </a:r>
            <a:r>
              <a:rPr lang="en-US" sz="2400" kern="1200" dirty="0"/>
              <a:t>a series path any failure along the path will result in system failure</a:t>
            </a:r>
          </a:p>
          <a:p>
            <a:pPr marL="457200" indent="-457200">
              <a:lnSpc>
                <a:spcPct val="100000"/>
              </a:lnSpc>
              <a:spcBef>
                <a:spcPts val="1200"/>
              </a:spcBef>
              <a:buClr>
                <a:schemeClr val="tx2"/>
              </a:buClr>
              <a:buChar char="§"/>
            </a:pPr>
            <a:r>
              <a:rPr lang="en-US" sz="2400" kern="1200" dirty="0" smtClean="0"/>
              <a:t>Parallel </a:t>
            </a:r>
            <a:r>
              <a:rPr lang="en-US" sz="2400" kern="1200" dirty="0"/>
              <a:t>paths shows redundancy, meaning that all of the parallel </a:t>
            </a:r>
            <a:r>
              <a:rPr lang="en-US" sz="2400" kern="1200" dirty="0" smtClean="0"/>
              <a:t>paths </a:t>
            </a:r>
            <a:r>
              <a:rPr lang="en-US" sz="2400" kern="1200" dirty="0"/>
              <a:t>must fail for the parallel network to fail</a:t>
            </a:r>
          </a:p>
          <a:p>
            <a:pPr marL="457200" indent="-457200">
              <a:buClr>
                <a:schemeClr val="tx2"/>
              </a:buClr>
              <a:buChar char="§"/>
            </a:pPr>
            <a:endParaRPr lang="en-US" sz="2400" kern="1200" dirty="0"/>
          </a:p>
        </p:txBody>
      </p:sp>
    </p:spTree>
    <p:extLst>
      <p:ext uri="{BB962C8B-B14F-4D97-AF65-F5344CB8AC3E}">
        <p14:creationId xmlns:p14="http://schemas.microsoft.com/office/powerpoint/2010/main" val="42721470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3511" name="Text Box 7"/>
          <p:cNvSpPr txBox="1">
            <a:spLocks noChangeArrowheads="1"/>
          </p:cNvSpPr>
          <p:nvPr/>
        </p:nvSpPr>
        <p:spPr bwMode="auto">
          <a:xfrm>
            <a:off x="539552" y="433955"/>
            <a:ext cx="691276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defPPr>
              <a:defRPr lang="en-US"/>
            </a:defPPr>
            <a:lvl1pPr fontAlgn="base">
              <a:spcBef>
                <a:spcPct val="0"/>
              </a:spcBef>
              <a:spcAft>
                <a:spcPct val="0"/>
              </a:spcAft>
              <a:defRPr sz="3200">
                <a:solidFill>
                  <a:srgbClr val="008FD0"/>
                </a:solidFill>
                <a:effectLst>
                  <a:outerShdw blurRad="38100" dist="38100" dir="2700000" algn="tl">
                    <a:srgbClr val="000000">
                      <a:alpha val="43137"/>
                    </a:srgbClr>
                  </a:outerShdw>
                </a:effectLst>
                <a:latin typeface="+mj-lt"/>
                <a:ea typeface="+mj-ea"/>
                <a:cs typeface="+mj-cs"/>
              </a:defRPr>
            </a:lvl1pPr>
            <a:lvl2pPr fontAlgn="base">
              <a:spcBef>
                <a:spcPct val="0"/>
              </a:spcBef>
              <a:spcAft>
                <a:spcPct val="0"/>
              </a:spcAft>
              <a:defRPr sz="3200">
                <a:solidFill>
                  <a:srgbClr val="008FD0"/>
                </a:solidFill>
                <a:latin typeface="Calibri" pitchFamily="34" charset="0"/>
              </a:defRPr>
            </a:lvl2pPr>
            <a:lvl3pPr fontAlgn="base">
              <a:spcBef>
                <a:spcPct val="0"/>
              </a:spcBef>
              <a:spcAft>
                <a:spcPct val="0"/>
              </a:spcAft>
              <a:defRPr sz="3200">
                <a:solidFill>
                  <a:srgbClr val="008FD0"/>
                </a:solidFill>
                <a:latin typeface="Calibri" pitchFamily="34" charset="0"/>
              </a:defRPr>
            </a:lvl3pPr>
            <a:lvl4pPr fontAlgn="base">
              <a:spcBef>
                <a:spcPct val="0"/>
              </a:spcBef>
              <a:spcAft>
                <a:spcPct val="0"/>
              </a:spcAft>
              <a:defRPr sz="3200">
                <a:solidFill>
                  <a:srgbClr val="008FD0"/>
                </a:solidFill>
                <a:latin typeface="Calibri" pitchFamily="34" charset="0"/>
              </a:defRPr>
            </a:lvl4pPr>
            <a:lvl5pPr fontAlgn="base">
              <a:spcBef>
                <a:spcPct val="0"/>
              </a:spcBef>
              <a:spcAft>
                <a:spcPct val="0"/>
              </a:spcAft>
              <a:defRPr sz="3200">
                <a:solidFill>
                  <a:srgbClr val="008FD0"/>
                </a:solidFill>
                <a:latin typeface="Calibri" pitchFamily="34" charset="0"/>
              </a:defRPr>
            </a:lvl5pPr>
            <a:lvl6pPr marL="457200" fontAlgn="base">
              <a:spcBef>
                <a:spcPct val="0"/>
              </a:spcBef>
              <a:spcAft>
                <a:spcPct val="0"/>
              </a:spcAft>
              <a:defRPr sz="3200">
                <a:solidFill>
                  <a:srgbClr val="008FD0"/>
                </a:solidFill>
                <a:latin typeface="Calibri" pitchFamily="34" charset="0"/>
              </a:defRPr>
            </a:lvl6pPr>
            <a:lvl7pPr marL="914400" fontAlgn="base">
              <a:spcBef>
                <a:spcPct val="0"/>
              </a:spcBef>
              <a:spcAft>
                <a:spcPct val="0"/>
              </a:spcAft>
              <a:defRPr sz="3200">
                <a:solidFill>
                  <a:srgbClr val="008FD0"/>
                </a:solidFill>
                <a:latin typeface="Calibri" pitchFamily="34" charset="0"/>
              </a:defRPr>
            </a:lvl7pPr>
            <a:lvl8pPr marL="1371600" fontAlgn="base">
              <a:spcBef>
                <a:spcPct val="0"/>
              </a:spcBef>
              <a:spcAft>
                <a:spcPct val="0"/>
              </a:spcAft>
              <a:defRPr sz="3200">
                <a:solidFill>
                  <a:srgbClr val="008FD0"/>
                </a:solidFill>
                <a:latin typeface="Calibri" pitchFamily="34" charset="0"/>
              </a:defRPr>
            </a:lvl8pPr>
            <a:lvl9pPr marL="1828800" fontAlgn="base">
              <a:spcBef>
                <a:spcPct val="0"/>
              </a:spcBef>
              <a:spcAft>
                <a:spcPct val="0"/>
              </a:spcAft>
              <a:defRPr sz="3200">
                <a:solidFill>
                  <a:srgbClr val="008FD0"/>
                </a:solidFill>
                <a:latin typeface="Calibri" pitchFamily="34" charset="0"/>
              </a:defRPr>
            </a:lvl9pPr>
          </a:lstStyle>
          <a:p>
            <a:r>
              <a:rPr lang="en-CA" altLang="en-US" dirty="0" smtClean="0"/>
              <a:t>Reliability </a:t>
            </a:r>
            <a:r>
              <a:rPr lang="en-CA" altLang="en-US" dirty="0"/>
              <a:t>Block </a:t>
            </a:r>
            <a:r>
              <a:rPr lang="en-CA" altLang="en-US" dirty="0" smtClean="0"/>
              <a:t>Diagrams (RBD)</a:t>
            </a:r>
            <a:endParaRPr lang="en-US" altLang="en-US" dirty="0"/>
          </a:p>
        </p:txBody>
      </p:sp>
      <p:sp>
        <p:nvSpPr>
          <p:cNvPr id="1173512" name="Text Box 8"/>
          <p:cNvSpPr txBox="1">
            <a:spLocks noChangeArrowheads="1"/>
          </p:cNvSpPr>
          <p:nvPr/>
        </p:nvSpPr>
        <p:spPr bwMode="auto">
          <a:xfrm>
            <a:off x="287339" y="1092200"/>
            <a:ext cx="8605142" cy="552458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457200" indent="-457200" fontAlgn="base">
              <a:lnSpc>
                <a:spcPct val="90000"/>
              </a:lnSpc>
              <a:spcBef>
                <a:spcPts val="600"/>
              </a:spcBef>
              <a:spcAft>
                <a:spcPct val="0"/>
              </a:spcAft>
              <a:buClr>
                <a:schemeClr val="tx2"/>
              </a:buClr>
              <a:buFont typeface="Wingdings" pitchFamily="2" charset="2"/>
              <a:buChar char="§"/>
              <a:defRPr sz="2400">
                <a:solidFill>
                  <a:schemeClr val="bg2"/>
                </a:solidFill>
              </a:defRPr>
            </a:lvl1pPr>
            <a:lvl2pPr marL="740664" indent="-347472" fontAlgn="base">
              <a:lnSpc>
                <a:spcPct val="90000"/>
              </a:lnSpc>
              <a:spcBef>
                <a:spcPts val="600"/>
              </a:spcBef>
              <a:spcAft>
                <a:spcPct val="0"/>
              </a:spcAft>
              <a:buClr>
                <a:schemeClr val="tx2"/>
              </a:buClr>
              <a:buFont typeface="Wingdings" pitchFamily="2" charset="2"/>
              <a:buChar char="§"/>
              <a:defRPr sz="2000">
                <a:solidFill>
                  <a:schemeClr val="bg2"/>
                </a:solidFill>
              </a:defRPr>
            </a:lvl2pPr>
            <a:lvl3pPr marL="1143000" indent="-228600" fontAlgn="base">
              <a:lnSpc>
                <a:spcPct val="90000"/>
              </a:lnSpc>
              <a:spcBef>
                <a:spcPts val="600"/>
              </a:spcBef>
              <a:spcAft>
                <a:spcPct val="0"/>
              </a:spcAft>
              <a:buClr>
                <a:schemeClr val="tx2"/>
              </a:buClr>
              <a:buFont typeface="Wingdings" pitchFamily="2" charset="2"/>
              <a:buChar char="§"/>
              <a:defRPr sz="2000">
                <a:solidFill>
                  <a:schemeClr val="bg2"/>
                </a:solidFill>
              </a:defRPr>
            </a:lvl3pPr>
            <a:lvl4pPr marL="1600200" indent="-228600" fontAlgn="base">
              <a:lnSpc>
                <a:spcPct val="90000"/>
              </a:lnSpc>
              <a:spcBef>
                <a:spcPts val="600"/>
              </a:spcBef>
              <a:spcAft>
                <a:spcPct val="0"/>
              </a:spcAft>
              <a:buClr>
                <a:schemeClr val="tx2"/>
              </a:buClr>
              <a:buFont typeface="Wingdings" pitchFamily="2" charset="2"/>
              <a:buChar char="§"/>
              <a:defRPr sz="2000">
                <a:solidFill>
                  <a:schemeClr val="bg2"/>
                </a:solidFill>
              </a:defRPr>
            </a:lvl4pPr>
            <a:lvl5pPr marL="2057400" indent="-228600" fontAlgn="base">
              <a:lnSpc>
                <a:spcPct val="90000"/>
              </a:lnSpc>
              <a:spcBef>
                <a:spcPts val="600"/>
              </a:spcBef>
              <a:spcAft>
                <a:spcPct val="0"/>
              </a:spcAft>
              <a:buClr>
                <a:schemeClr val="tx2"/>
              </a:buClr>
              <a:buFont typeface="Wingdings" pitchFamily="2" charset="2"/>
              <a:buChar char="§"/>
              <a:defRPr sz="2000">
                <a:solidFill>
                  <a:schemeClr val="bg2"/>
                </a:solidFill>
              </a:defRPr>
            </a:lvl5pPr>
            <a:lvl6pPr marL="2514600" indent="-228600" fontAlgn="base">
              <a:spcBef>
                <a:spcPct val="20000"/>
              </a:spcBef>
              <a:spcAft>
                <a:spcPct val="0"/>
              </a:spcAft>
              <a:buFont typeface="Wingdings" pitchFamily="2" charset="2"/>
              <a:buChar char="§"/>
              <a:defRPr sz="1200">
                <a:solidFill>
                  <a:schemeClr val="bg2"/>
                </a:solidFill>
              </a:defRPr>
            </a:lvl6pPr>
            <a:lvl7pPr marL="2971800" indent="-228600" fontAlgn="base">
              <a:spcBef>
                <a:spcPct val="20000"/>
              </a:spcBef>
              <a:spcAft>
                <a:spcPct val="0"/>
              </a:spcAft>
              <a:buFont typeface="Wingdings" pitchFamily="2" charset="2"/>
              <a:buChar char="§"/>
              <a:defRPr sz="1200">
                <a:solidFill>
                  <a:schemeClr val="bg2"/>
                </a:solidFill>
              </a:defRPr>
            </a:lvl7pPr>
            <a:lvl8pPr marL="3429000" indent="-228600" fontAlgn="base">
              <a:spcBef>
                <a:spcPct val="20000"/>
              </a:spcBef>
              <a:spcAft>
                <a:spcPct val="0"/>
              </a:spcAft>
              <a:buFont typeface="Wingdings" pitchFamily="2" charset="2"/>
              <a:buChar char="§"/>
              <a:defRPr sz="1200">
                <a:solidFill>
                  <a:schemeClr val="bg2"/>
                </a:solidFill>
              </a:defRPr>
            </a:lvl8pPr>
            <a:lvl9pPr marL="3886200" indent="-228600" fontAlgn="base">
              <a:spcBef>
                <a:spcPct val="20000"/>
              </a:spcBef>
              <a:spcAft>
                <a:spcPct val="0"/>
              </a:spcAft>
              <a:buFont typeface="Wingdings" pitchFamily="2" charset="2"/>
              <a:buChar char="§"/>
              <a:defRPr sz="1200">
                <a:solidFill>
                  <a:schemeClr val="bg2"/>
                </a:solidFill>
              </a:defRPr>
            </a:lvl9pPr>
          </a:lstStyle>
          <a:p>
            <a:r>
              <a:rPr lang="en-CA" altLang="en-US" dirty="0" smtClean="0"/>
              <a:t>Consist </a:t>
            </a:r>
            <a:r>
              <a:rPr lang="en-CA" altLang="en-US" dirty="0"/>
              <a:t>of blocks &amp; nodes connected in parallel or series</a:t>
            </a:r>
          </a:p>
          <a:p>
            <a:r>
              <a:rPr lang="en-CA" altLang="en-US" dirty="0" smtClean="0"/>
              <a:t>Connections </a:t>
            </a:r>
            <a:r>
              <a:rPr lang="en-CA" altLang="en-US" dirty="0"/>
              <a:t>are used to represent success paths</a:t>
            </a:r>
          </a:p>
          <a:p>
            <a:r>
              <a:rPr lang="en-CA" altLang="en-US" dirty="0" smtClean="0"/>
              <a:t>Nodes </a:t>
            </a:r>
            <a:r>
              <a:rPr lang="en-CA" altLang="en-US" dirty="0"/>
              <a:t>are used to represent voting relationships</a:t>
            </a:r>
          </a:p>
          <a:p>
            <a:r>
              <a:rPr lang="en-CA" altLang="en-US" dirty="0" smtClean="0"/>
              <a:t>Blocks </a:t>
            </a:r>
            <a:r>
              <a:rPr lang="en-CA" altLang="en-US" dirty="0"/>
              <a:t>represent equipment failure modes, operator </a:t>
            </a:r>
            <a:r>
              <a:rPr lang="en-CA" altLang="en-US" dirty="0" smtClean="0"/>
              <a:t>errors</a:t>
            </a:r>
            <a:r>
              <a:rPr lang="en-CA" altLang="en-US" dirty="0"/>
              <a:t>, environmental factor</a:t>
            </a:r>
          </a:p>
          <a:p>
            <a:r>
              <a:rPr lang="en-CA" altLang="en-US" dirty="0" smtClean="0"/>
              <a:t>Predicts </a:t>
            </a:r>
            <a:r>
              <a:rPr lang="en-CA" altLang="en-US" dirty="0"/>
              <a:t>system real life capacity, availability and </a:t>
            </a:r>
            <a:r>
              <a:rPr lang="en-CA" altLang="en-US" dirty="0" smtClean="0"/>
              <a:t>reliability </a:t>
            </a:r>
            <a:r>
              <a:rPr lang="en-CA" altLang="en-US" dirty="0"/>
              <a:t>by considering:</a:t>
            </a:r>
          </a:p>
          <a:p>
            <a:pPr lvl="2"/>
            <a:r>
              <a:rPr lang="en-CA" altLang="en-US" dirty="0"/>
              <a:t>Failure rates</a:t>
            </a:r>
          </a:p>
          <a:p>
            <a:pPr lvl="2"/>
            <a:r>
              <a:rPr lang="en-CA" altLang="en-US" dirty="0"/>
              <a:t>Spares availability</a:t>
            </a:r>
          </a:p>
          <a:p>
            <a:pPr lvl="2"/>
            <a:r>
              <a:rPr lang="en-CA" altLang="en-US" dirty="0"/>
              <a:t>Redundancy </a:t>
            </a:r>
          </a:p>
          <a:p>
            <a:pPr lvl="2"/>
            <a:r>
              <a:rPr lang="en-CA" altLang="en-US" dirty="0"/>
              <a:t>Labour availability</a:t>
            </a:r>
          </a:p>
          <a:p>
            <a:pPr lvl="2"/>
            <a:r>
              <a:rPr lang="en-CA" altLang="en-US" dirty="0"/>
              <a:t>Equipment required</a:t>
            </a:r>
          </a:p>
          <a:p>
            <a:pPr lvl="2"/>
            <a:r>
              <a:rPr lang="en-CA" altLang="en-US" dirty="0"/>
              <a:t>Preventive and inspection programs</a:t>
            </a:r>
          </a:p>
          <a:p>
            <a:pPr lvl="1"/>
            <a:endParaRPr lang="en-US" altLang="en-US" dirty="0"/>
          </a:p>
        </p:txBody>
      </p:sp>
    </p:spTree>
    <p:extLst>
      <p:ext uri="{BB962C8B-B14F-4D97-AF65-F5344CB8AC3E}">
        <p14:creationId xmlns:p14="http://schemas.microsoft.com/office/powerpoint/2010/main" val="29002206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0"/>
          </p:nvPr>
        </p:nvSpPr>
        <p:spPr>
          <a:prstGeom prst="rect">
            <a:avLst/>
          </a:prstGeom>
        </p:spPr>
        <p:txBody>
          <a:bodyPr/>
          <a:lstStyle/>
          <a:p>
            <a:fld id="{41056577-F382-453E-AA6B-A6ED8AF46C98}" type="slidenum">
              <a:rPr lang="en-US"/>
              <a:pPr/>
              <a:t>17</a:t>
            </a:fld>
            <a:endParaRPr lang="en-US"/>
          </a:p>
        </p:txBody>
      </p:sp>
      <p:sp>
        <p:nvSpPr>
          <p:cNvPr id="4368386" name="Text Box 2"/>
          <p:cNvSpPr txBox="1">
            <a:spLocks noChangeArrowheads="1"/>
          </p:cNvSpPr>
          <p:nvPr/>
        </p:nvSpPr>
        <p:spPr bwMode="auto">
          <a:xfrm>
            <a:off x="179512" y="4343400"/>
            <a:ext cx="8856984" cy="1600438"/>
          </a:xfrm>
          <a:prstGeom prst="rect">
            <a:avLst/>
          </a:prstGeom>
          <a:noFill/>
          <a:ln w="12700">
            <a:noFill/>
            <a:miter lim="800000"/>
            <a:headEnd/>
            <a:tailEnd/>
          </a:ln>
          <a:effectLst/>
        </p:spPr>
        <p:txBody>
          <a:bodyPr wrap="square">
            <a:spAutoFit/>
          </a:bodyPr>
          <a:lstStyle/>
          <a:p>
            <a:pPr algn="l">
              <a:spcBef>
                <a:spcPct val="50000"/>
              </a:spcBef>
            </a:pPr>
            <a:r>
              <a:rPr lang="en-US" sz="2800" dirty="0" smtClean="0">
                <a:solidFill>
                  <a:schemeClr val="accent4"/>
                </a:solidFill>
              </a:rPr>
              <a:t>In  the simplest System: the system is down if component A </a:t>
            </a:r>
            <a:r>
              <a:rPr lang="en-US" sz="2800" dirty="0">
                <a:solidFill>
                  <a:schemeClr val="accent4"/>
                </a:solidFill>
              </a:rPr>
              <a:t>fails</a:t>
            </a:r>
          </a:p>
          <a:p>
            <a:pPr algn="l">
              <a:spcBef>
                <a:spcPct val="50000"/>
              </a:spcBef>
            </a:pPr>
            <a:r>
              <a:rPr lang="en-US" sz="2800" dirty="0">
                <a:solidFill>
                  <a:schemeClr val="accent4"/>
                </a:solidFill>
              </a:rPr>
              <a:t>Because there is no open path between </a:t>
            </a:r>
            <a:r>
              <a:rPr lang="en-US" sz="2800" dirty="0" smtClean="0">
                <a:solidFill>
                  <a:schemeClr val="accent4"/>
                </a:solidFill>
              </a:rPr>
              <a:t>input  and </a:t>
            </a:r>
            <a:r>
              <a:rPr lang="en-US" sz="2800" dirty="0">
                <a:solidFill>
                  <a:schemeClr val="accent4"/>
                </a:solidFill>
              </a:rPr>
              <a:t>output.</a:t>
            </a:r>
            <a:endParaRPr lang="en-AU" sz="2800" dirty="0">
              <a:solidFill>
                <a:schemeClr val="accent4"/>
              </a:solidFill>
            </a:endParaRPr>
          </a:p>
        </p:txBody>
      </p:sp>
      <p:sp>
        <p:nvSpPr>
          <p:cNvPr id="4368387" name="Text Box 3"/>
          <p:cNvSpPr txBox="1">
            <a:spLocks noChangeArrowheads="1"/>
          </p:cNvSpPr>
          <p:nvPr/>
        </p:nvSpPr>
        <p:spPr bwMode="auto">
          <a:xfrm>
            <a:off x="4663009" y="1996470"/>
            <a:ext cx="4491935" cy="1815882"/>
          </a:xfrm>
          <a:prstGeom prst="rect">
            <a:avLst/>
          </a:prstGeom>
          <a:noFill/>
          <a:ln w="12700">
            <a:noFill/>
            <a:miter lim="800000"/>
            <a:headEnd/>
            <a:tailEnd/>
          </a:ln>
          <a:effectLst/>
        </p:spPr>
        <p:txBody>
          <a:bodyPr wrap="none">
            <a:spAutoFit/>
          </a:bodyPr>
          <a:lstStyle/>
          <a:p>
            <a:pPr algn="l">
              <a:spcBef>
                <a:spcPct val="50000"/>
              </a:spcBef>
            </a:pPr>
            <a:r>
              <a:rPr lang="en-US" sz="2800" dirty="0">
                <a:solidFill>
                  <a:srgbClr val="3399FF"/>
                </a:solidFill>
              </a:rPr>
              <a:t>If A has </a:t>
            </a:r>
            <a:r>
              <a:rPr lang="en-US" sz="2800" dirty="0" smtClean="0">
                <a:solidFill>
                  <a:srgbClr val="3399FF"/>
                </a:solidFill>
              </a:rPr>
              <a:t>an availability of 95% </a:t>
            </a:r>
          </a:p>
          <a:p>
            <a:pPr algn="l">
              <a:spcBef>
                <a:spcPct val="50000"/>
              </a:spcBef>
            </a:pPr>
            <a:r>
              <a:rPr lang="en-US" sz="2800" dirty="0" smtClean="0">
                <a:solidFill>
                  <a:srgbClr val="3399FF"/>
                </a:solidFill>
              </a:rPr>
              <a:t>then </a:t>
            </a:r>
            <a:r>
              <a:rPr lang="en-US" sz="2800" dirty="0">
                <a:solidFill>
                  <a:srgbClr val="3399FF"/>
                </a:solidFill>
              </a:rPr>
              <a:t>the </a:t>
            </a:r>
            <a:r>
              <a:rPr lang="en-US" sz="2800" dirty="0" smtClean="0">
                <a:solidFill>
                  <a:srgbClr val="3399FF"/>
                </a:solidFill>
              </a:rPr>
              <a:t>system has an </a:t>
            </a:r>
          </a:p>
          <a:p>
            <a:pPr algn="l">
              <a:spcBef>
                <a:spcPct val="50000"/>
              </a:spcBef>
            </a:pPr>
            <a:r>
              <a:rPr lang="en-US" sz="2800" dirty="0" smtClean="0">
                <a:solidFill>
                  <a:srgbClr val="3399FF"/>
                </a:solidFill>
              </a:rPr>
              <a:t>Availability of 95%.</a:t>
            </a:r>
            <a:endParaRPr lang="en-AU" sz="2800" dirty="0">
              <a:solidFill>
                <a:srgbClr val="3399FF"/>
              </a:solidFill>
            </a:endParaRPr>
          </a:p>
        </p:txBody>
      </p:sp>
      <p:pic>
        <p:nvPicPr>
          <p:cNvPr id="4368388" name="Picture 4"/>
          <p:cNvPicPr>
            <a:picLocks noChangeAspect="1" noChangeArrowheads="1"/>
          </p:cNvPicPr>
          <p:nvPr/>
        </p:nvPicPr>
        <p:blipFill>
          <a:blip r:embed="rId3" cstate="print"/>
          <a:srcRect l="8730" t="26393" r="61905" b="53934"/>
          <a:stretch>
            <a:fillRect/>
          </a:stretch>
        </p:blipFill>
        <p:spPr bwMode="auto">
          <a:xfrm>
            <a:off x="1524000" y="2209800"/>
            <a:ext cx="2819400" cy="1143000"/>
          </a:xfrm>
          <a:prstGeom prst="rect">
            <a:avLst/>
          </a:prstGeom>
          <a:noFill/>
          <a:ln w="12700">
            <a:solidFill>
              <a:schemeClr val="bg2"/>
            </a:solidFill>
            <a:miter lim="800000"/>
            <a:headEnd/>
            <a:tailEnd/>
          </a:ln>
          <a:effectLst/>
        </p:spPr>
      </p:pic>
      <p:sp>
        <p:nvSpPr>
          <p:cNvPr id="4368390" name="Rectangle 6"/>
          <p:cNvSpPr>
            <a:spLocks noChangeArrowheads="1"/>
          </p:cNvSpPr>
          <p:nvPr/>
        </p:nvSpPr>
        <p:spPr bwMode="auto">
          <a:xfrm>
            <a:off x="251520" y="609600"/>
            <a:ext cx="5791200" cy="685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fontAlgn="base">
              <a:spcBef>
                <a:spcPct val="0"/>
              </a:spcBef>
              <a:spcAft>
                <a:spcPct val="0"/>
              </a:spcAft>
            </a:pPr>
            <a:r>
              <a:rPr lang="en-US" sz="3200" dirty="0">
                <a:solidFill>
                  <a:srgbClr val="008FD0"/>
                </a:solidFill>
                <a:effectLst>
                  <a:outerShdw blurRad="38100" dist="38100" dir="2700000" algn="tl">
                    <a:srgbClr val="000000">
                      <a:alpha val="43137"/>
                    </a:srgbClr>
                  </a:outerShdw>
                </a:effectLst>
                <a:latin typeface="+mj-lt"/>
                <a:ea typeface="+mj-ea"/>
                <a:cs typeface="+mj-cs"/>
              </a:rPr>
              <a:t>Reliability Block Diagrams</a:t>
            </a:r>
            <a:endParaRPr lang="en-AU" sz="3200" dirty="0">
              <a:solidFill>
                <a:srgbClr val="008FD0"/>
              </a:solidFill>
              <a:effectLst>
                <a:outerShdw blurRad="38100" dist="38100" dir="2700000" algn="tl">
                  <a:srgbClr val="000000">
                    <a:alpha val="43137"/>
                  </a:srgbClr>
                </a:outerShdw>
              </a:effectLst>
              <a:latin typeface="+mj-lt"/>
              <a:ea typeface="+mj-ea"/>
              <a:cs typeface="+mj-cs"/>
            </a:endParaRPr>
          </a:p>
        </p:txBody>
      </p:sp>
    </p:spTree>
    <p:extLst>
      <p:ext uri="{BB962C8B-B14F-4D97-AF65-F5344CB8AC3E}">
        <p14:creationId xmlns:p14="http://schemas.microsoft.com/office/powerpoint/2010/main" val="3598978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368387"/>
                                        </p:tgtEl>
                                        <p:attrNameLst>
                                          <p:attrName>style.visibility</p:attrName>
                                        </p:attrNameLst>
                                      </p:cBhvr>
                                      <p:to>
                                        <p:strVal val="visible"/>
                                      </p:to>
                                    </p:set>
                                    <p:animEffect transition="in" filter="blinds(horizontal)">
                                      <p:cBhvr>
                                        <p:cTn id="7" dur="500"/>
                                        <p:tgtEl>
                                          <p:spTgt spid="4368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68387"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0446" name="Rectangle 14"/>
          <p:cNvSpPr>
            <a:spLocks noGrp="1" noChangeArrowheads="1"/>
          </p:cNvSpPr>
          <p:nvPr>
            <p:ph type="title"/>
          </p:nvPr>
        </p:nvSpPr>
        <p:spPr>
          <a:xfrm>
            <a:off x="-533400" y="438944"/>
            <a:ext cx="7772400" cy="685800"/>
          </a:xfrm>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kern="1200" dirty="0"/>
              <a:t>	Reliability Block Diagrams</a:t>
            </a:r>
            <a:endParaRPr lang="en-AU" kern="1200" dirty="0"/>
          </a:p>
        </p:txBody>
      </p:sp>
      <p:sp>
        <p:nvSpPr>
          <p:cNvPr id="4370434" name="Rectangle 2"/>
          <p:cNvSpPr>
            <a:spLocks noGrp="1" noChangeArrowheads="1"/>
          </p:cNvSpPr>
          <p:nvPr>
            <p:ph idx="1"/>
          </p:nvPr>
        </p:nvSpPr>
        <p:spPr>
          <a:xfrm>
            <a:off x="914399" y="1524000"/>
            <a:ext cx="7138987" cy="1219200"/>
          </a:xfrm>
          <a:noFill/>
          <a:ln/>
        </p:spPr>
        <p:txBody>
          <a:bodyPr/>
          <a:lstStyle/>
          <a:p>
            <a:pPr marL="0" indent="0">
              <a:lnSpc>
                <a:spcPct val="90000"/>
              </a:lnSpc>
              <a:buFontTx/>
              <a:buNone/>
            </a:pPr>
            <a:r>
              <a:rPr lang="en-US" sz="2400" dirty="0"/>
              <a:t>Lets </a:t>
            </a:r>
            <a:r>
              <a:rPr lang="en-US" sz="2400" dirty="0" smtClean="0"/>
              <a:t>say </a:t>
            </a:r>
            <a:r>
              <a:rPr lang="en-US" sz="2400" dirty="0"/>
              <a:t>our system </a:t>
            </a:r>
            <a:r>
              <a:rPr lang="en-US" sz="2400" dirty="0" smtClean="0"/>
              <a:t>has </a:t>
            </a:r>
            <a:r>
              <a:rPr lang="en-US" sz="2400" dirty="0"/>
              <a:t>100 blocks in series </a:t>
            </a:r>
            <a:r>
              <a:rPr lang="en-US" sz="2400" dirty="0" smtClean="0"/>
              <a:t>and </a:t>
            </a:r>
            <a:r>
              <a:rPr lang="en-US" sz="2400" dirty="0"/>
              <a:t>each block has </a:t>
            </a:r>
            <a:r>
              <a:rPr lang="en-US" sz="2400" dirty="0" smtClean="0"/>
              <a:t>an availability </a:t>
            </a:r>
            <a:r>
              <a:rPr lang="en-US" sz="2400" dirty="0"/>
              <a:t>of 0.99.</a:t>
            </a:r>
          </a:p>
          <a:p>
            <a:pPr marL="0" indent="0">
              <a:lnSpc>
                <a:spcPct val="90000"/>
              </a:lnSpc>
              <a:buFontTx/>
              <a:buNone/>
            </a:pPr>
            <a:r>
              <a:rPr lang="en-US" sz="2400" dirty="0"/>
              <a:t>			</a:t>
            </a:r>
          </a:p>
        </p:txBody>
      </p:sp>
      <p:sp>
        <p:nvSpPr>
          <p:cNvPr id="17" name="Slide Number Placeholder 5"/>
          <p:cNvSpPr>
            <a:spLocks noGrp="1"/>
          </p:cNvSpPr>
          <p:nvPr>
            <p:ph type="sldNum" sz="quarter" idx="10"/>
          </p:nvPr>
        </p:nvSpPr>
        <p:spPr>
          <a:prstGeom prst="rect">
            <a:avLst/>
          </a:prstGeom>
        </p:spPr>
        <p:txBody>
          <a:bodyPr/>
          <a:lstStyle/>
          <a:p>
            <a:fld id="{F42C1E5C-01C8-4B21-9F96-57D628F1F9D1}" type="slidenum">
              <a:rPr lang="en-US"/>
              <a:pPr/>
              <a:t>18</a:t>
            </a:fld>
            <a:endParaRPr lang="en-US"/>
          </a:p>
        </p:txBody>
      </p:sp>
      <p:sp>
        <p:nvSpPr>
          <p:cNvPr id="4370435" name="Text Box 3"/>
          <p:cNvSpPr txBox="1">
            <a:spLocks noChangeArrowheads="1"/>
          </p:cNvSpPr>
          <p:nvPr/>
        </p:nvSpPr>
        <p:spPr bwMode="auto">
          <a:xfrm>
            <a:off x="2019300" y="4911228"/>
            <a:ext cx="4511171" cy="523220"/>
          </a:xfrm>
          <a:prstGeom prst="rect">
            <a:avLst/>
          </a:prstGeom>
          <a:noFill/>
          <a:ln w="12700">
            <a:noFill/>
            <a:miter lim="800000"/>
            <a:headEnd/>
            <a:tailEnd/>
          </a:ln>
          <a:effectLst/>
        </p:spPr>
        <p:txBody>
          <a:bodyPr wrap="none">
            <a:spAutoFit/>
          </a:bodyPr>
          <a:lstStyle/>
          <a:p>
            <a:pPr algn="l">
              <a:spcBef>
                <a:spcPct val="50000"/>
              </a:spcBef>
            </a:pPr>
            <a:r>
              <a:rPr lang="en-US" sz="2800" b="1" dirty="0" smtClean="0">
                <a:solidFill>
                  <a:srgbClr val="3399FF"/>
                </a:solidFill>
              </a:rPr>
              <a:t>A </a:t>
            </a:r>
            <a:r>
              <a:rPr lang="en-US" sz="2800" b="1" baseline="-25000" dirty="0">
                <a:solidFill>
                  <a:srgbClr val="3399FF"/>
                </a:solidFill>
              </a:rPr>
              <a:t>S</a:t>
            </a:r>
            <a:r>
              <a:rPr lang="en-US" sz="2800" b="1" dirty="0">
                <a:solidFill>
                  <a:srgbClr val="3399FF"/>
                </a:solidFill>
              </a:rPr>
              <a:t> = 0.99 </a:t>
            </a:r>
            <a:r>
              <a:rPr lang="en-US" sz="2800" b="1" baseline="30000" dirty="0">
                <a:solidFill>
                  <a:srgbClr val="3399FF"/>
                </a:solidFill>
              </a:rPr>
              <a:t>100</a:t>
            </a:r>
            <a:r>
              <a:rPr lang="en-US" sz="2800" b="1" dirty="0">
                <a:solidFill>
                  <a:srgbClr val="3399FF"/>
                </a:solidFill>
              </a:rPr>
              <a:t> =0.366 or 36.6%</a:t>
            </a:r>
            <a:endParaRPr lang="en-AU" sz="2800" b="1" dirty="0">
              <a:solidFill>
                <a:srgbClr val="3399FF"/>
              </a:solidFill>
            </a:endParaRPr>
          </a:p>
        </p:txBody>
      </p:sp>
      <p:sp>
        <p:nvSpPr>
          <p:cNvPr id="4370437" name="Text Box 5"/>
          <p:cNvSpPr txBox="1">
            <a:spLocks noChangeArrowheads="1"/>
          </p:cNvSpPr>
          <p:nvPr/>
        </p:nvSpPr>
        <p:spPr bwMode="auto">
          <a:xfrm>
            <a:off x="4953000" y="2717304"/>
            <a:ext cx="606425" cy="549275"/>
          </a:xfrm>
          <a:prstGeom prst="rect">
            <a:avLst/>
          </a:prstGeom>
          <a:noFill/>
          <a:ln w="12700">
            <a:noFill/>
            <a:miter lim="800000"/>
            <a:headEnd/>
            <a:tailEnd/>
          </a:ln>
          <a:effectLst/>
        </p:spPr>
        <p:txBody>
          <a:bodyPr wrap="none">
            <a:spAutoFit/>
          </a:bodyPr>
          <a:lstStyle/>
          <a:p>
            <a:pPr algn="l">
              <a:spcBef>
                <a:spcPct val="50000"/>
              </a:spcBef>
            </a:pPr>
            <a:r>
              <a:rPr lang="en-US" sz="3000" b="1" dirty="0"/>
              <a:t>….</a:t>
            </a:r>
            <a:endParaRPr lang="en-AU" sz="3000" b="1" dirty="0"/>
          </a:p>
        </p:txBody>
      </p:sp>
      <p:pic>
        <p:nvPicPr>
          <p:cNvPr id="4370438" name="Picture 6"/>
          <p:cNvPicPr>
            <a:picLocks noChangeAspect="1" noChangeArrowheads="1"/>
          </p:cNvPicPr>
          <p:nvPr/>
        </p:nvPicPr>
        <p:blipFill>
          <a:blip r:embed="rId3" cstate="print"/>
          <a:srcRect l="12698" t="29016" r="46826" b="52623"/>
          <a:stretch>
            <a:fillRect/>
          </a:stretch>
        </p:blipFill>
        <p:spPr bwMode="auto">
          <a:xfrm>
            <a:off x="838200" y="2564904"/>
            <a:ext cx="3886200" cy="1066800"/>
          </a:xfrm>
          <a:prstGeom prst="rect">
            <a:avLst/>
          </a:prstGeom>
          <a:noFill/>
          <a:ln w="12700">
            <a:noFill/>
            <a:miter lim="800000"/>
            <a:headEnd/>
            <a:tailEnd/>
          </a:ln>
          <a:effectLst/>
        </p:spPr>
      </p:pic>
      <p:pic>
        <p:nvPicPr>
          <p:cNvPr id="4370439" name="Picture 7"/>
          <p:cNvPicPr>
            <a:picLocks noChangeAspect="1" noChangeArrowheads="1"/>
          </p:cNvPicPr>
          <p:nvPr/>
        </p:nvPicPr>
        <p:blipFill>
          <a:blip r:embed="rId4" cstate="print"/>
          <a:srcRect l="26190" t="30328" r="40475" b="52623"/>
          <a:stretch>
            <a:fillRect/>
          </a:stretch>
        </p:blipFill>
        <p:spPr bwMode="auto">
          <a:xfrm>
            <a:off x="5486400" y="2667000"/>
            <a:ext cx="3200400" cy="990600"/>
          </a:xfrm>
          <a:prstGeom prst="rect">
            <a:avLst/>
          </a:prstGeom>
          <a:noFill/>
          <a:ln w="12700">
            <a:noFill/>
            <a:miter lim="800000"/>
            <a:headEnd/>
            <a:tailEnd/>
          </a:ln>
          <a:effectLst/>
        </p:spPr>
      </p:pic>
      <p:sp>
        <p:nvSpPr>
          <p:cNvPr id="4370440" name="Text Box 8"/>
          <p:cNvSpPr txBox="1">
            <a:spLocks noChangeArrowheads="1"/>
          </p:cNvSpPr>
          <p:nvPr/>
        </p:nvSpPr>
        <p:spPr bwMode="auto">
          <a:xfrm>
            <a:off x="1828800" y="3403104"/>
            <a:ext cx="381000" cy="488950"/>
          </a:xfrm>
          <a:prstGeom prst="rect">
            <a:avLst/>
          </a:prstGeom>
          <a:noFill/>
          <a:ln w="12700">
            <a:noFill/>
            <a:miter lim="800000"/>
            <a:headEnd/>
            <a:tailEnd/>
          </a:ln>
          <a:effectLst/>
        </p:spPr>
        <p:txBody>
          <a:bodyPr wrap="none">
            <a:spAutoFit/>
          </a:bodyPr>
          <a:lstStyle/>
          <a:p>
            <a:pPr algn="l">
              <a:spcBef>
                <a:spcPct val="50000"/>
              </a:spcBef>
            </a:pPr>
            <a:r>
              <a:rPr lang="en-US" sz="2600">
                <a:latin typeface="Arial Rounded MT Bold" pitchFamily="34" charset="0"/>
              </a:rPr>
              <a:t>1</a:t>
            </a:r>
            <a:endParaRPr lang="en-AU" sz="2600">
              <a:latin typeface="Arial Rounded MT Bold" pitchFamily="34" charset="0"/>
            </a:endParaRPr>
          </a:p>
        </p:txBody>
      </p:sp>
      <p:sp>
        <p:nvSpPr>
          <p:cNvPr id="4370441" name="Text Box 9"/>
          <p:cNvSpPr txBox="1">
            <a:spLocks noChangeArrowheads="1"/>
          </p:cNvSpPr>
          <p:nvPr/>
        </p:nvSpPr>
        <p:spPr bwMode="auto">
          <a:xfrm>
            <a:off x="3276600" y="3403104"/>
            <a:ext cx="381000" cy="488950"/>
          </a:xfrm>
          <a:prstGeom prst="rect">
            <a:avLst/>
          </a:prstGeom>
          <a:noFill/>
          <a:ln w="12700">
            <a:noFill/>
            <a:miter lim="800000"/>
            <a:headEnd/>
            <a:tailEnd/>
          </a:ln>
          <a:effectLst/>
        </p:spPr>
        <p:txBody>
          <a:bodyPr wrap="none">
            <a:spAutoFit/>
          </a:bodyPr>
          <a:lstStyle/>
          <a:p>
            <a:pPr algn="l">
              <a:spcBef>
                <a:spcPct val="50000"/>
              </a:spcBef>
            </a:pPr>
            <a:r>
              <a:rPr lang="en-US" sz="2600">
                <a:latin typeface="Arial Rounded MT Bold" pitchFamily="34" charset="0"/>
              </a:rPr>
              <a:t>2</a:t>
            </a:r>
            <a:endParaRPr lang="en-AU" sz="2600">
              <a:latin typeface="Arial Rounded MT Bold" pitchFamily="34" charset="0"/>
            </a:endParaRPr>
          </a:p>
        </p:txBody>
      </p:sp>
      <p:sp>
        <p:nvSpPr>
          <p:cNvPr id="4370442" name="Text Box 10"/>
          <p:cNvSpPr txBox="1">
            <a:spLocks noChangeArrowheads="1"/>
          </p:cNvSpPr>
          <p:nvPr/>
        </p:nvSpPr>
        <p:spPr bwMode="auto">
          <a:xfrm>
            <a:off x="6389588" y="3403104"/>
            <a:ext cx="774700" cy="488950"/>
          </a:xfrm>
          <a:prstGeom prst="rect">
            <a:avLst/>
          </a:prstGeom>
          <a:noFill/>
          <a:ln w="12700">
            <a:noFill/>
            <a:miter lim="800000"/>
            <a:headEnd/>
            <a:tailEnd/>
          </a:ln>
          <a:effectLst/>
        </p:spPr>
        <p:txBody>
          <a:bodyPr wrap="none">
            <a:spAutoFit/>
          </a:bodyPr>
          <a:lstStyle/>
          <a:p>
            <a:pPr algn="l">
              <a:spcBef>
                <a:spcPct val="50000"/>
              </a:spcBef>
            </a:pPr>
            <a:r>
              <a:rPr lang="en-US" sz="2600" dirty="0">
                <a:latin typeface="Arial Rounded MT Bold" pitchFamily="34" charset="0"/>
              </a:rPr>
              <a:t>100</a:t>
            </a:r>
            <a:endParaRPr lang="en-AU" sz="2600" dirty="0">
              <a:latin typeface="Arial Rounded MT Bold" pitchFamily="34" charset="0"/>
            </a:endParaRPr>
          </a:p>
        </p:txBody>
      </p:sp>
      <p:sp>
        <p:nvSpPr>
          <p:cNvPr id="4370443" name="Text Box 11"/>
          <p:cNvSpPr txBox="1">
            <a:spLocks noChangeArrowheads="1"/>
          </p:cNvSpPr>
          <p:nvPr/>
        </p:nvSpPr>
        <p:spPr bwMode="auto">
          <a:xfrm>
            <a:off x="7419975" y="3137992"/>
            <a:ext cx="1266825" cy="488950"/>
          </a:xfrm>
          <a:prstGeom prst="rect">
            <a:avLst/>
          </a:prstGeom>
          <a:noFill/>
          <a:ln w="12700">
            <a:noFill/>
            <a:miter lim="800000"/>
            <a:headEnd/>
            <a:tailEnd/>
          </a:ln>
          <a:effectLst/>
        </p:spPr>
        <p:txBody>
          <a:bodyPr>
            <a:spAutoFit/>
          </a:bodyPr>
          <a:lstStyle/>
          <a:p>
            <a:pPr algn="l">
              <a:spcBef>
                <a:spcPct val="50000"/>
              </a:spcBef>
            </a:pPr>
            <a:r>
              <a:rPr lang="en-US" sz="2600">
                <a:latin typeface="Arial Rounded MT Bold" pitchFamily="34" charset="0"/>
              </a:rPr>
              <a:t>output</a:t>
            </a:r>
            <a:endParaRPr lang="en-AU" sz="2600">
              <a:latin typeface="Arial Rounded MT Bold" pitchFamily="34" charset="0"/>
            </a:endParaRPr>
          </a:p>
        </p:txBody>
      </p:sp>
      <p:sp>
        <p:nvSpPr>
          <p:cNvPr id="4370444" name="Text Box 12"/>
          <p:cNvSpPr txBox="1">
            <a:spLocks noChangeArrowheads="1"/>
          </p:cNvSpPr>
          <p:nvPr/>
        </p:nvSpPr>
        <p:spPr bwMode="auto">
          <a:xfrm>
            <a:off x="457200" y="3174504"/>
            <a:ext cx="996950" cy="488950"/>
          </a:xfrm>
          <a:prstGeom prst="rect">
            <a:avLst/>
          </a:prstGeom>
          <a:noFill/>
          <a:ln w="12700">
            <a:noFill/>
            <a:miter lim="800000"/>
            <a:headEnd/>
            <a:tailEnd/>
          </a:ln>
          <a:effectLst/>
        </p:spPr>
        <p:txBody>
          <a:bodyPr wrap="none">
            <a:spAutoFit/>
          </a:bodyPr>
          <a:lstStyle/>
          <a:p>
            <a:pPr algn="l">
              <a:spcBef>
                <a:spcPct val="50000"/>
              </a:spcBef>
            </a:pPr>
            <a:r>
              <a:rPr lang="en-US" sz="2600">
                <a:latin typeface="Arial Rounded MT Bold" pitchFamily="34" charset="0"/>
              </a:rPr>
              <a:t>input</a:t>
            </a:r>
            <a:endParaRPr lang="en-AU" sz="2600">
              <a:latin typeface="Arial Rounded MT Bold" pitchFamily="34" charset="0"/>
            </a:endParaRPr>
          </a:p>
        </p:txBody>
      </p:sp>
      <p:sp>
        <p:nvSpPr>
          <p:cNvPr id="4370445" name="Text Box 13"/>
          <p:cNvSpPr txBox="1">
            <a:spLocks noChangeArrowheads="1"/>
          </p:cNvSpPr>
          <p:nvPr/>
        </p:nvSpPr>
        <p:spPr bwMode="auto">
          <a:xfrm>
            <a:off x="5553075" y="-52388"/>
            <a:ext cx="184150" cy="457201"/>
          </a:xfrm>
          <a:prstGeom prst="rect">
            <a:avLst/>
          </a:prstGeom>
          <a:noFill/>
          <a:ln w="9525">
            <a:noFill/>
            <a:miter lim="800000"/>
            <a:headEnd/>
            <a:tailEnd/>
          </a:ln>
          <a:effectLst/>
        </p:spPr>
        <p:txBody>
          <a:bodyPr wrap="none">
            <a:spAutoFit/>
          </a:bodyPr>
          <a:lstStyle/>
          <a:p>
            <a:pPr algn="l" eaLnBrk="1" hangingPunct="1"/>
            <a:endParaRPr lang="en-US" sz="2400">
              <a:latin typeface="Times New Roman" pitchFamily="18" charset="0"/>
            </a:endParaRPr>
          </a:p>
        </p:txBody>
      </p:sp>
      <p:sp>
        <p:nvSpPr>
          <p:cNvPr id="4370447" name="Text Box 15"/>
          <p:cNvSpPr txBox="1">
            <a:spLocks noChangeArrowheads="1"/>
          </p:cNvSpPr>
          <p:nvPr/>
        </p:nvSpPr>
        <p:spPr bwMode="auto">
          <a:xfrm>
            <a:off x="1066800" y="3892054"/>
            <a:ext cx="5181600" cy="946150"/>
          </a:xfrm>
          <a:prstGeom prst="rect">
            <a:avLst/>
          </a:prstGeom>
          <a:noFill/>
          <a:ln w="9525">
            <a:noFill/>
            <a:miter lim="800000"/>
            <a:headEnd/>
            <a:tailEnd/>
          </a:ln>
          <a:effectLst/>
        </p:spPr>
        <p:txBody>
          <a:bodyPr>
            <a:spAutoFit/>
          </a:bodyPr>
          <a:lstStyle/>
          <a:p>
            <a:pPr>
              <a:spcBef>
                <a:spcPct val="50000"/>
              </a:spcBef>
            </a:pPr>
            <a:r>
              <a:rPr lang="en-US" sz="2800" dirty="0">
                <a:solidFill>
                  <a:schemeClr val="tx2"/>
                </a:solidFill>
                <a:latin typeface="+mn-lt"/>
              </a:rPr>
              <a:t>What would the overall </a:t>
            </a:r>
            <a:r>
              <a:rPr lang="en-US" sz="2800" dirty="0" smtClean="0">
                <a:solidFill>
                  <a:schemeClr val="tx2"/>
                </a:solidFill>
                <a:latin typeface="+mn-lt"/>
              </a:rPr>
              <a:t>availability </a:t>
            </a:r>
            <a:r>
              <a:rPr lang="en-US" sz="2800" dirty="0">
                <a:solidFill>
                  <a:schemeClr val="tx2"/>
                </a:solidFill>
                <a:latin typeface="+mn-lt"/>
              </a:rPr>
              <a:t>of this system be?</a:t>
            </a:r>
            <a:endParaRPr lang="en-CA" sz="2800" dirty="0">
              <a:solidFill>
                <a:schemeClr val="tx2"/>
              </a:solidFill>
              <a:latin typeface="+mn-lt"/>
            </a:endParaRPr>
          </a:p>
        </p:txBody>
      </p:sp>
    </p:spTree>
    <p:extLst>
      <p:ext uri="{BB962C8B-B14F-4D97-AF65-F5344CB8AC3E}">
        <p14:creationId xmlns:p14="http://schemas.microsoft.com/office/powerpoint/2010/main" val="2053245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4370447"/>
                                        </p:tgtEl>
                                      </p:cBhvr>
                                    </p:animEffect>
                                    <p:set>
                                      <p:cBhvr>
                                        <p:cTn id="7" dur="1" fill="hold">
                                          <p:stCondLst>
                                            <p:cond delay="1999"/>
                                          </p:stCondLst>
                                        </p:cTn>
                                        <p:tgtEl>
                                          <p:spTgt spid="4370447"/>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370435"/>
                                        </p:tgtEl>
                                        <p:attrNameLst>
                                          <p:attrName>style.visibility</p:attrName>
                                        </p:attrNameLst>
                                      </p:cBhvr>
                                      <p:to>
                                        <p:strVal val="visible"/>
                                      </p:to>
                                    </p:set>
                                    <p:animEffect transition="in" filter="fade">
                                      <p:cBhvr>
                                        <p:cTn id="10" dur="2000"/>
                                        <p:tgtEl>
                                          <p:spTgt spid="4370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70435" grpId="0" autoUpdateAnimBg="0"/>
      <p:bldP spid="437044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486" name="Rectangle 6"/>
          <p:cNvSpPr>
            <a:spLocks noGrp="1" noChangeArrowheads="1"/>
          </p:cNvSpPr>
          <p:nvPr>
            <p:ph type="title"/>
          </p:nvPr>
        </p:nvSpPr>
        <p:spPr>
          <a:xfrm>
            <a:off x="-180528" y="533400"/>
            <a:ext cx="7772400" cy="685800"/>
          </a:xfrm>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kern="1200" dirty="0"/>
              <a:t>	Reliability Block Diagrams</a:t>
            </a:r>
            <a:endParaRPr lang="en-AU" kern="1200" dirty="0"/>
          </a:p>
        </p:txBody>
      </p:sp>
      <p:sp>
        <p:nvSpPr>
          <p:cNvPr id="4372482" name="Rectangle 2"/>
          <p:cNvSpPr>
            <a:spLocks noGrp="1" noChangeArrowheads="1"/>
          </p:cNvSpPr>
          <p:nvPr>
            <p:ph idx="1"/>
          </p:nvPr>
        </p:nvSpPr>
        <p:spPr>
          <a:xfrm>
            <a:off x="830263" y="1556792"/>
            <a:ext cx="7340600" cy="554038"/>
          </a:xfrm>
          <a:noFill/>
          <a:ln/>
        </p:spPr>
        <p:txBody>
          <a:bodyPr/>
          <a:lstStyle/>
          <a:p>
            <a:pPr marL="0" indent="0">
              <a:lnSpc>
                <a:spcPct val="90000"/>
              </a:lnSpc>
              <a:buFontTx/>
              <a:buNone/>
            </a:pPr>
            <a:r>
              <a:rPr lang="en-US" sz="2400" dirty="0"/>
              <a:t>Lets try our system with 3 components in parallel.</a:t>
            </a:r>
          </a:p>
          <a:p>
            <a:pPr marL="0" indent="0">
              <a:lnSpc>
                <a:spcPct val="90000"/>
              </a:lnSpc>
              <a:buFontTx/>
              <a:buNone/>
            </a:pPr>
            <a:endParaRPr lang="en-US" sz="2400" dirty="0">
              <a:latin typeface="Arial Rounded MT Bold" pitchFamily="34" charset="0"/>
            </a:endParaRPr>
          </a:p>
          <a:p>
            <a:pPr marL="0" indent="0">
              <a:lnSpc>
                <a:spcPct val="90000"/>
              </a:lnSpc>
              <a:buFontTx/>
              <a:buNone/>
            </a:pPr>
            <a:r>
              <a:rPr lang="en-US" sz="2400" dirty="0">
                <a:latin typeface="Arial Rounded MT Bold" pitchFamily="34" charset="0"/>
              </a:rPr>
              <a:t>			</a:t>
            </a:r>
          </a:p>
        </p:txBody>
      </p:sp>
      <p:sp>
        <p:nvSpPr>
          <p:cNvPr id="8" name="Slide Number Placeholder 5"/>
          <p:cNvSpPr>
            <a:spLocks noGrp="1"/>
          </p:cNvSpPr>
          <p:nvPr>
            <p:ph type="sldNum" sz="quarter" idx="10"/>
          </p:nvPr>
        </p:nvSpPr>
        <p:spPr>
          <a:prstGeom prst="rect">
            <a:avLst/>
          </a:prstGeom>
        </p:spPr>
        <p:txBody>
          <a:bodyPr/>
          <a:lstStyle/>
          <a:p>
            <a:fld id="{29EEFF57-1507-4451-9782-92B61B72A1E9}" type="slidenum">
              <a:rPr lang="en-US"/>
              <a:pPr/>
              <a:t>19</a:t>
            </a:fld>
            <a:endParaRPr lang="en-US"/>
          </a:p>
        </p:txBody>
      </p:sp>
      <p:sp>
        <p:nvSpPr>
          <p:cNvPr id="4372483" name="Text Box 3"/>
          <p:cNvSpPr txBox="1">
            <a:spLocks noChangeArrowheads="1"/>
          </p:cNvSpPr>
          <p:nvPr/>
        </p:nvSpPr>
        <p:spPr bwMode="auto">
          <a:xfrm>
            <a:off x="4419601" y="2060848"/>
            <a:ext cx="3962400" cy="3785652"/>
          </a:xfrm>
          <a:prstGeom prst="rect">
            <a:avLst/>
          </a:prstGeom>
          <a:noFill/>
          <a:ln w="12700">
            <a:noFill/>
            <a:miter lim="800000"/>
            <a:headEnd/>
            <a:tailEnd/>
          </a:ln>
          <a:effectLst/>
        </p:spPr>
        <p:txBody>
          <a:bodyPr wrap="square">
            <a:spAutoFit/>
          </a:bodyPr>
          <a:lstStyle/>
          <a:p>
            <a:pPr algn="l">
              <a:spcBef>
                <a:spcPct val="50000"/>
              </a:spcBef>
            </a:pPr>
            <a:r>
              <a:rPr lang="en-US" sz="2400" b="1" dirty="0" smtClean="0">
                <a:solidFill>
                  <a:srgbClr val="3399FF"/>
                </a:solidFill>
              </a:rPr>
              <a:t>In this case, if any of the components</a:t>
            </a:r>
            <a:r>
              <a:rPr lang="en-AU" sz="2400" b="1" dirty="0" smtClean="0">
                <a:solidFill>
                  <a:srgbClr val="3399FF"/>
                </a:solidFill>
              </a:rPr>
              <a:t> fail the system is still up as there is still a success path from input to output.  </a:t>
            </a:r>
          </a:p>
          <a:p>
            <a:pPr algn="l">
              <a:spcBef>
                <a:spcPct val="50000"/>
              </a:spcBef>
            </a:pPr>
            <a:endParaRPr lang="en-AU" sz="2400" b="1" dirty="0" smtClean="0">
              <a:solidFill>
                <a:srgbClr val="3399FF"/>
              </a:solidFill>
            </a:endParaRPr>
          </a:p>
          <a:p>
            <a:pPr algn="l">
              <a:spcBef>
                <a:spcPct val="50000"/>
              </a:spcBef>
            </a:pPr>
            <a:r>
              <a:rPr lang="en-AU" sz="2400" b="1" dirty="0" smtClean="0">
                <a:solidFill>
                  <a:srgbClr val="3399FF"/>
                </a:solidFill>
              </a:rPr>
              <a:t>System failure requires all three components to fail simultaneously.</a:t>
            </a:r>
            <a:endParaRPr lang="en-US" sz="2400" b="1" dirty="0" smtClean="0">
              <a:solidFill>
                <a:srgbClr val="3399FF"/>
              </a:solidFill>
            </a:endParaRPr>
          </a:p>
        </p:txBody>
      </p:sp>
      <p:sp>
        <p:nvSpPr>
          <p:cNvPr id="4372485" name="Text Box 5"/>
          <p:cNvSpPr txBox="1">
            <a:spLocks noChangeArrowheads="1"/>
          </p:cNvSpPr>
          <p:nvPr/>
        </p:nvSpPr>
        <p:spPr bwMode="auto">
          <a:xfrm>
            <a:off x="5095875" y="-52388"/>
            <a:ext cx="184150" cy="457201"/>
          </a:xfrm>
          <a:prstGeom prst="rect">
            <a:avLst/>
          </a:prstGeom>
          <a:noFill/>
          <a:ln w="9525">
            <a:noFill/>
            <a:miter lim="800000"/>
            <a:headEnd/>
            <a:tailEnd/>
          </a:ln>
          <a:effectLst/>
        </p:spPr>
        <p:txBody>
          <a:bodyPr wrap="none">
            <a:spAutoFit/>
          </a:bodyPr>
          <a:lstStyle/>
          <a:p>
            <a:pPr algn="l" eaLnBrk="1" hangingPunct="1"/>
            <a:endParaRPr lang="en-US" sz="2400">
              <a:latin typeface="Times New Roman" pitchFamily="18" charset="0"/>
            </a:endParaRPr>
          </a:p>
        </p:txBody>
      </p:sp>
      <p:pic>
        <p:nvPicPr>
          <p:cNvPr id="5057538" name="Picture 2"/>
          <p:cNvPicPr>
            <a:picLocks noChangeAspect="1" noChangeArrowheads="1"/>
          </p:cNvPicPr>
          <p:nvPr/>
        </p:nvPicPr>
        <p:blipFill>
          <a:blip r:embed="rId3" cstate="print"/>
          <a:srcRect/>
          <a:stretch>
            <a:fillRect/>
          </a:stretch>
        </p:blipFill>
        <p:spPr bwMode="auto">
          <a:xfrm>
            <a:off x="-1066800" y="-459432"/>
            <a:ext cx="7010400" cy="7992120"/>
          </a:xfrm>
          <a:prstGeom prst="rect">
            <a:avLst/>
          </a:prstGeom>
          <a:noFill/>
          <a:ln w="9525">
            <a:noFill/>
            <a:miter lim="800000"/>
            <a:headEnd/>
            <a:tailEnd/>
          </a:ln>
          <a:effectLst/>
        </p:spPr>
      </p:pic>
    </p:spTree>
    <p:extLst>
      <p:ext uri="{BB962C8B-B14F-4D97-AF65-F5344CB8AC3E}">
        <p14:creationId xmlns:p14="http://schemas.microsoft.com/office/powerpoint/2010/main" val="631736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p:cNvPicPr>
            <a:picLocks noChangeAspect="1" noChangeArrowheads="1"/>
          </p:cNvPicPr>
          <p:nvPr/>
        </p:nvPicPr>
        <p:blipFill>
          <a:blip r:embed="rId3" cstate="print"/>
          <a:srcRect/>
          <a:stretch>
            <a:fillRect/>
          </a:stretch>
        </p:blipFill>
        <p:spPr bwMode="auto">
          <a:xfrm>
            <a:off x="609600" y="-1447800"/>
            <a:ext cx="7010400" cy="7532688"/>
          </a:xfrm>
          <a:prstGeom prst="rect">
            <a:avLst/>
          </a:prstGeom>
          <a:noFill/>
          <a:ln w="9525">
            <a:noFill/>
            <a:miter lim="800000"/>
            <a:headEnd/>
            <a:tailEnd/>
          </a:ln>
          <a:effectLst/>
        </p:spPr>
      </p:pic>
      <p:sp>
        <p:nvSpPr>
          <p:cNvPr id="4376582" name="Rectangle 6"/>
          <p:cNvSpPr>
            <a:spLocks noGrp="1" noChangeArrowheads="1"/>
          </p:cNvSpPr>
          <p:nvPr>
            <p:ph type="title"/>
          </p:nvPr>
        </p:nvSpPr>
        <p:spPr>
          <a:xfrm>
            <a:off x="-252536" y="533400"/>
            <a:ext cx="7772400" cy="685800"/>
          </a:xfrm>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kern="1200" dirty="0"/>
              <a:t>	Reliability Block Diagrams</a:t>
            </a:r>
            <a:endParaRPr lang="en-AU" kern="1200" dirty="0"/>
          </a:p>
        </p:txBody>
      </p:sp>
      <p:sp>
        <p:nvSpPr>
          <p:cNvPr id="4376578" name="Rectangle 2"/>
          <p:cNvSpPr>
            <a:spLocks noGrp="1" noChangeArrowheads="1"/>
          </p:cNvSpPr>
          <p:nvPr>
            <p:ph idx="1"/>
          </p:nvPr>
        </p:nvSpPr>
        <p:spPr>
          <a:xfrm>
            <a:off x="609600" y="1447800"/>
            <a:ext cx="7772400" cy="4572000"/>
          </a:xfrm>
          <a:noFill/>
          <a:ln/>
        </p:spPr>
        <p:txBody>
          <a:bodyPr/>
          <a:lstStyle/>
          <a:p>
            <a:pPr>
              <a:buFontTx/>
              <a:buNone/>
            </a:pPr>
            <a:r>
              <a:rPr lang="en-US" dirty="0"/>
              <a:t>  </a:t>
            </a:r>
            <a:endParaRPr lang="en-AU" dirty="0"/>
          </a:p>
        </p:txBody>
      </p:sp>
      <p:sp>
        <p:nvSpPr>
          <p:cNvPr id="8" name="Slide Number Placeholder 5"/>
          <p:cNvSpPr>
            <a:spLocks noGrp="1"/>
          </p:cNvSpPr>
          <p:nvPr>
            <p:ph type="sldNum" sz="quarter" idx="10"/>
          </p:nvPr>
        </p:nvSpPr>
        <p:spPr>
          <a:prstGeom prst="rect">
            <a:avLst/>
          </a:prstGeom>
        </p:spPr>
        <p:txBody>
          <a:bodyPr/>
          <a:lstStyle/>
          <a:p>
            <a:fld id="{45E78721-E615-4D63-A235-336D2D21724F}" type="slidenum">
              <a:rPr lang="en-US"/>
              <a:pPr/>
              <a:t>20</a:t>
            </a:fld>
            <a:endParaRPr lang="en-US"/>
          </a:p>
        </p:txBody>
      </p:sp>
      <p:sp>
        <p:nvSpPr>
          <p:cNvPr id="4376579" name="Text Box 3"/>
          <p:cNvSpPr txBox="1">
            <a:spLocks noChangeArrowheads="1"/>
          </p:cNvSpPr>
          <p:nvPr/>
        </p:nvSpPr>
        <p:spPr bwMode="auto">
          <a:xfrm>
            <a:off x="1100336" y="3962400"/>
            <a:ext cx="7000056" cy="1815882"/>
          </a:xfrm>
          <a:prstGeom prst="rect">
            <a:avLst/>
          </a:prstGeom>
          <a:noFill/>
          <a:ln w="12700">
            <a:noFill/>
            <a:miter lim="800000"/>
            <a:headEnd/>
            <a:tailEnd/>
          </a:ln>
          <a:effectLst/>
        </p:spPr>
        <p:txBody>
          <a:bodyPr wrap="square">
            <a:spAutoFit/>
          </a:bodyPr>
          <a:lstStyle/>
          <a:p>
            <a:pPr algn="l">
              <a:spcBef>
                <a:spcPct val="50000"/>
              </a:spcBef>
            </a:pPr>
            <a:r>
              <a:rPr lang="en-US" sz="2800" dirty="0" smtClean="0"/>
              <a:t>Availability </a:t>
            </a:r>
            <a:r>
              <a:rPr lang="en-US" sz="2800" dirty="0"/>
              <a:t>of simple parallel system</a:t>
            </a:r>
          </a:p>
          <a:p>
            <a:pPr algn="l">
              <a:spcBef>
                <a:spcPct val="50000"/>
              </a:spcBef>
            </a:pPr>
            <a:r>
              <a:rPr lang="en-US" sz="2800" dirty="0" smtClean="0"/>
              <a:t>A = </a:t>
            </a:r>
            <a:r>
              <a:rPr lang="en-US" sz="2800" dirty="0"/>
              <a:t>1-(</a:t>
            </a:r>
            <a:r>
              <a:rPr lang="en-US" sz="2800" dirty="0" smtClean="0"/>
              <a:t>Q</a:t>
            </a:r>
            <a:r>
              <a:rPr lang="en-US" sz="2800" baseline="-25000" dirty="0" smtClean="0"/>
              <a:t>1</a:t>
            </a:r>
            <a:r>
              <a:rPr lang="en-US" sz="2800" dirty="0" smtClean="0"/>
              <a:t>xQ</a:t>
            </a:r>
            <a:r>
              <a:rPr lang="en-US" sz="2800" baseline="-25000" dirty="0" smtClean="0"/>
              <a:t>2</a:t>
            </a:r>
            <a:r>
              <a:rPr lang="en-US" sz="2800" dirty="0" smtClean="0"/>
              <a:t>xQ</a:t>
            </a:r>
            <a:r>
              <a:rPr lang="en-US" sz="2800" baseline="-25000" dirty="0" smtClean="0"/>
              <a:t>3</a:t>
            </a:r>
            <a:r>
              <a:rPr lang="en-US" sz="2800" dirty="0" smtClean="0"/>
              <a:t>….</a:t>
            </a:r>
            <a:r>
              <a:rPr lang="en-US" sz="2800" dirty="0"/>
              <a:t>Q</a:t>
            </a:r>
            <a:r>
              <a:rPr lang="en-US" sz="2800" baseline="-25000" dirty="0"/>
              <a:t>N</a:t>
            </a:r>
            <a:r>
              <a:rPr lang="en-US" sz="2800" dirty="0"/>
              <a:t>)</a:t>
            </a:r>
          </a:p>
          <a:p>
            <a:pPr algn="l">
              <a:spcBef>
                <a:spcPct val="50000"/>
              </a:spcBef>
            </a:pPr>
            <a:r>
              <a:rPr lang="en-US" sz="2800" dirty="0"/>
              <a:t>(Unavailability “Q” is equal </a:t>
            </a:r>
            <a:r>
              <a:rPr lang="en-US" sz="2800" dirty="0" smtClean="0"/>
              <a:t>to 1-Availability)</a:t>
            </a:r>
            <a:endParaRPr lang="en-AU" sz="2800" dirty="0"/>
          </a:p>
        </p:txBody>
      </p:sp>
      <p:sp>
        <p:nvSpPr>
          <p:cNvPr id="4376581" name="Text Box 5"/>
          <p:cNvSpPr txBox="1">
            <a:spLocks noChangeArrowheads="1"/>
          </p:cNvSpPr>
          <p:nvPr/>
        </p:nvSpPr>
        <p:spPr bwMode="auto">
          <a:xfrm>
            <a:off x="5095875" y="-52388"/>
            <a:ext cx="184150" cy="457201"/>
          </a:xfrm>
          <a:prstGeom prst="rect">
            <a:avLst/>
          </a:prstGeom>
          <a:noFill/>
          <a:ln w="9525">
            <a:noFill/>
            <a:miter lim="800000"/>
            <a:headEnd/>
            <a:tailEnd/>
          </a:ln>
          <a:effectLst/>
        </p:spPr>
        <p:txBody>
          <a:bodyPr wrap="none">
            <a:spAutoFit/>
          </a:bodyPr>
          <a:lstStyle/>
          <a:p>
            <a:pPr algn="l" eaLnBrk="1" hangingPunct="1"/>
            <a:endParaRPr lang="en-US" sz="2400">
              <a:latin typeface="Times New Roman" pitchFamily="18" charset="0"/>
            </a:endParaRPr>
          </a:p>
        </p:txBody>
      </p:sp>
    </p:spTree>
    <p:extLst>
      <p:ext uri="{BB962C8B-B14F-4D97-AF65-F5344CB8AC3E}">
        <p14:creationId xmlns:p14="http://schemas.microsoft.com/office/powerpoint/2010/main" val="41294019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p:cNvPicPr>
            <a:picLocks noChangeAspect="1" noChangeArrowheads="1"/>
          </p:cNvPicPr>
          <p:nvPr/>
        </p:nvPicPr>
        <p:blipFill>
          <a:blip r:embed="rId3" cstate="print"/>
          <a:srcRect/>
          <a:stretch>
            <a:fillRect/>
          </a:stretch>
        </p:blipFill>
        <p:spPr bwMode="auto">
          <a:xfrm>
            <a:off x="1447800" y="-1371600"/>
            <a:ext cx="7010400" cy="7532688"/>
          </a:xfrm>
          <a:prstGeom prst="rect">
            <a:avLst/>
          </a:prstGeom>
          <a:noFill/>
          <a:ln w="9525">
            <a:noFill/>
            <a:miter lim="800000"/>
            <a:headEnd/>
            <a:tailEnd/>
          </a:ln>
          <a:effectLst/>
        </p:spPr>
      </p:pic>
      <p:sp>
        <p:nvSpPr>
          <p:cNvPr id="4378630" name="Rectangle 6"/>
          <p:cNvSpPr>
            <a:spLocks noGrp="1" noChangeArrowheads="1"/>
          </p:cNvSpPr>
          <p:nvPr>
            <p:ph type="title"/>
          </p:nvPr>
        </p:nvSpPr>
        <p:spPr>
          <a:xfrm>
            <a:off x="-180528" y="433388"/>
            <a:ext cx="7772400" cy="685800"/>
          </a:xfrm>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kern="1200" dirty="0"/>
              <a:t>	Reliability Block Diagrams</a:t>
            </a:r>
            <a:endParaRPr lang="en-AU" kern="1200" dirty="0"/>
          </a:p>
        </p:txBody>
      </p:sp>
      <p:sp>
        <p:nvSpPr>
          <p:cNvPr id="8" name="Slide Number Placeholder 5"/>
          <p:cNvSpPr>
            <a:spLocks noGrp="1"/>
          </p:cNvSpPr>
          <p:nvPr>
            <p:ph type="sldNum" sz="quarter" idx="10"/>
          </p:nvPr>
        </p:nvSpPr>
        <p:spPr>
          <a:prstGeom prst="rect">
            <a:avLst/>
          </a:prstGeom>
        </p:spPr>
        <p:txBody>
          <a:bodyPr/>
          <a:lstStyle/>
          <a:p>
            <a:fld id="{E2AC8CD6-2EB2-412D-9266-57FFD800DB67}" type="slidenum">
              <a:rPr lang="en-US"/>
              <a:pPr/>
              <a:t>21</a:t>
            </a:fld>
            <a:endParaRPr lang="en-US"/>
          </a:p>
        </p:txBody>
      </p:sp>
      <p:sp>
        <p:nvSpPr>
          <p:cNvPr id="4378626" name="Text Box 2"/>
          <p:cNvSpPr txBox="1">
            <a:spLocks noChangeArrowheads="1"/>
          </p:cNvSpPr>
          <p:nvPr/>
        </p:nvSpPr>
        <p:spPr bwMode="auto">
          <a:xfrm>
            <a:off x="1619672" y="3861048"/>
            <a:ext cx="6183937" cy="1092607"/>
          </a:xfrm>
          <a:prstGeom prst="rect">
            <a:avLst/>
          </a:prstGeom>
          <a:noFill/>
          <a:ln w="12700">
            <a:noFill/>
            <a:miter lim="800000"/>
            <a:headEnd/>
            <a:tailEnd/>
          </a:ln>
          <a:effectLst/>
        </p:spPr>
        <p:txBody>
          <a:bodyPr wrap="none">
            <a:spAutoFit/>
          </a:bodyPr>
          <a:lstStyle/>
          <a:p>
            <a:pPr algn="l">
              <a:spcBef>
                <a:spcPct val="50000"/>
              </a:spcBef>
            </a:pPr>
            <a:r>
              <a:rPr lang="en-US" sz="2600" dirty="0">
                <a:latin typeface="+mn-lt"/>
              </a:rPr>
              <a:t>If availability of each block is </a:t>
            </a:r>
            <a:r>
              <a:rPr lang="en-US" sz="2600" dirty="0" smtClean="0">
                <a:latin typeface="+mn-lt"/>
              </a:rPr>
              <a:t>0.9 (Q= 1 – 0.9)</a:t>
            </a:r>
            <a:endParaRPr lang="en-US" sz="2600" dirty="0">
              <a:latin typeface="+mn-lt"/>
            </a:endParaRPr>
          </a:p>
          <a:p>
            <a:pPr algn="l">
              <a:spcBef>
                <a:spcPct val="50000"/>
              </a:spcBef>
            </a:pPr>
            <a:r>
              <a:rPr lang="en-US" sz="2600" dirty="0"/>
              <a:t>W</a:t>
            </a:r>
            <a:r>
              <a:rPr lang="en-US" sz="2600" dirty="0" smtClean="0">
                <a:latin typeface="+mn-lt"/>
              </a:rPr>
              <a:t>hat </a:t>
            </a:r>
            <a:r>
              <a:rPr lang="en-US" sz="2600" dirty="0">
                <a:latin typeface="+mn-lt"/>
              </a:rPr>
              <a:t>is the </a:t>
            </a:r>
            <a:r>
              <a:rPr lang="en-US" sz="2600" dirty="0" smtClean="0">
                <a:latin typeface="+mn-lt"/>
              </a:rPr>
              <a:t>availability </a:t>
            </a:r>
            <a:r>
              <a:rPr lang="en-US" sz="2600" dirty="0">
                <a:latin typeface="+mn-lt"/>
              </a:rPr>
              <a:t>of the system?</a:t>
            </a:r>
            <a:endParaRPr lang="en-AU" sz="2600" dirty="0">
              <a:latin typeface="+mn-lt"/>
            </a:endParaRPr>
          </a:p>
        </p:txBody>
      </p:sp>
      <p:sp>
        <p:nvSpPr>
          <p:cNvPr id="4378627" name="Text Box 3"/>
          <p:cNvSpPr txBox="1">
            <a:spLocks noChangeArrowheads="1"/>
          </p:cNvSpPr>
          <p:nvPr/>
        </p:nvSpPr>
        <p:spPr bwMode="auto">
          <a:xfrm>
            <a:off x="1907704" y="5157192"/>
            <a:ext cx="5583708" cy="553998"/>
          </a:xfrm>
          <a:prstGeom prst="rect">
            <a:avLst/>
          </a:prstGeom>
          <a:noFill/>
          <a:ln w="12700">
            <a:noFill/>
            <a:miter lim="800000"/>
            <a:headEnd/>
            <a:tailEnd/>
          </a:ln>
          <a:effectLst/>
        </p:spPr>
        <p:txBody>
          <a:bodyPr wrap="none">
            <a:spAutoFit/>
          </a:bodyPr>
          <a:lstStyle/>
          <a:p>
            <a:pPr algn="l">
              <a:spcBef>
                <a:spcPct val="50000"/>
              </a:spcBef>
            </a:pPr>
            <a:r>
              <a:rPr lang="en-US" sz="3000" b="1" dirty="0" smtClean="0">
                <a:solidFill>
                  <a:srgbClr val="3399FF"/>
                </a:solidFill>
                <a:latin typeface="Arial" pitchFamily="34" charset="0"/>
              </a:rPr>
              <a:t>A = </a:t>
            </a:r>
            <a:r>
              <a:rPr lang="en-US" sz="3000" b="1" dirty="0">
                <a:solidFill>
                  <a:srgbClr val="3399FF"/>
                </a:solidFill>
                <a:latin typeface="Arial" pitchFamily="34" charset="0"/>
              </a:rPr>
              <a:t>1-(.</a:t>
            </a:r>
            <a:r>
              <a:rPr lang="en-US" sz="3000" b="1" dirty="0" smtClean="0">
                <a:solidFill>
                  <a:srgbClr val="3399FF"/>
                </a:solidFill>
                <a:latin typeface="Arial" pitchFamily="34" charset="0"/>
              </a:rPr>
              <a:t>1x.1x.1</a:t>
            </a:r>
            <a:r>
              <a:rPr lang="en-US" sz="3000" b="1" dirty="0">
                <a:solidFill>
                  <a:srgbClr val="3399FF"/>
                </a:solidFill>
                <a:latin typeface="Arial" pitchFamily="34" charset="0"/>
              </a:rPr>
              <a:t>)=1-0.001=0.999</a:t>
            </a:r>
            <a:endParaRPr lang="en-AU" sz="3000" b="1" dirty="0">
              <a:solidFill>
                <a:srgbClr val="3399FF"/>
              </a:solidFill>
              <a:latin typeface="Arial" pitchFamily="34" charset="0"/>
            </a:endParaRPr>
          </a:p>
        </p:txBody>
      </p:sp>
      <p:sp>
        <p:nvSpPr>
          <p:cNvPr id="4378629" name="Text Box 5"/>
          <p:cNvSpPr txBox="1">
            <a:spLocks noChangeArrowheads="1"/>
          </p:cNvSpPr>
          <p:nvPr/>
        </p:nvSpPr>
        <p:spPr bwMode="auto">
          <a:xfrm>
            <a:off x="5095875" y="-381000"/>
            <a:ext cx="184150" cy="457200"/>
          </a:xfrm>
          <a:prstGeom prst="rect">
            <a:avLst/>
          </a:prstGeom>
          <a:noFill/>
          <a:ln w="9525">
            <a:noFill/>
            <a:miter lim="800000"/>
            <a:headEnd/>
            <a:tailEnd/>
          </a:ln>
          <a:effectLst/>
        </p:spPr>
        <p:txBody>
          <a:bodyPr wrap="none">
            <a:spAutoFit/>
          </a:bodyPr>
          <a:lstStyle/>
          <a:p>
            <a:pPr algn="l" eaLnBrk="1" hangingPunct="1"/>
            <a:endParaRPr lang="en-US" sz="2400">
              <a:latin typeface="Times New Roman" pitchFamily="18" charset="0"/>
            </a:endParaRPr>
          </a:p>
        </p:txBody>
      </p:sp>
    </p:spTree>
    <p:extLst>
      <p:ext uri="{BB962C8B-B14F-4D97-AF65-F5344CB8AC3E}">
        <p14:creationId xmlns:p14="http://schemas.microsoft.com/office/powerpoint/2010/main" val="699748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378626"/>
                                        </p:tgtEl>
                                        <p:attrNameLst>
                                          <p:attrName>style.visibility</p:attrName>
                                        </p:attrNameLst>
                                      </p:cBhvr>
                                      <p:to>
                                        <p:strVal val="visible"/>
                                      </p:to>
                                    </p:set>
                                    <p:animEffect transition="in" filter="blinds(horizontal)">
                                      <p:cBhvr>
                                        <p:cTn id="7" dur="500"/>
                                        <p:tgtEl>
                                          <p:spTgt spid="437862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378627"/>
                                        </p:tgtEl>
                                        <p:attrNameLst>
                                          <p:attrName>style.visibility</p:attrName>
                                        </p:attrNameLst>
                                      </p:cBhvr>
                                      <p:to>
                                        <p:strVal val="visible"/>
                                      </p:to>
                                    </p:set>
                                    <p:animEffect transition="in" filter="blinds(horizontal)">
                                      <p:cBhvr>
                                        <p:cTn id="12" dur="500"/>
                                        <p:tgtEl>
                                          <p:spTgt spid="4378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78626" grpId="0" autoUpdateAnimBg="0"/>
      <p:bldP spid="4378627"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27" name="Rectangle 7"/>
          <p:cNvSpPr>
            <a:spLocks noGrp="1" noChangeArrowheads="1"/>
          </p:cNvSpPr>
          <p:nvPr>
            <p:ph type="title"/>
          </p:nvPr>
        </p:nvSpPr>
        <p:spPr>
          <a:xfrm>
            <a:off x="-252536" y="357188"/>
            <a:ext cx="7772400" cy="685800"/>
          </a:xfrm>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kern="1200" dirty="0"/>
              <a:t>	Reliability Block Diagrams</a:t>
            </a:r>
            <a:endParaRPr lang="en-AU" kern="1200" dirty="0"/>
          </a:p>
        </p:txBody>
      </p:sp>
      <p:sp>
        <p:nvSpPr>
          <p:cNvPr id="9" name="Slide Number Placeholder 5"/>
          <p:cNvSpPr>
            <a:spLocks noGrp="1"/>
          </p:cNvSpPr>
          <p:nvPr>
            <p:ph type="sldNum" sz="quarter" idx="10"/>
          </p:nvPr>
        </p:nvSpPr>
        <p:spPr>
          <a:prstGeom prst="rect">
            <a:avLst/>
          </a:prstGeom>
        </p:spPr>
        <p:txBody>
          <a:bodyPr/>
          <a:lstStyle/>
          <a:p>
            <a:endParaRPr lang="en-US" dirty="0"/>
          </a:p>
        </p:txBody>
      </p:sp>
      <p:pic>
        <p:nvPicPr>
          <p:cNvPr id="5058562" name="Picture 2"/>
          <p:cNvPicPr>
            <a:picLocks noChangeAspect="1" noChangeArrowheads="1"/>
          </p:cNvPicPr>
          <p:nvPr/>
        </p:nvPicPr>
        <p:blipFill>
          <a:blip r:embed="rId3" cstate="print"/>
          <a:srcRect/>
          <a:stretch>
            <a:fillRect/>
          </a:stretch>
        </p:blipFill>
        <p:spPr bwMode="auto">
          <a:xfrm>
            <a:off x="1524000" y="228600"/>
            <a:ext cx="5818187" cy="7532688"/>
          </a:xfrm>
          <a:prstGeom prst="rect">
            <a:avLst/>
          </a:prstGeom>
          <a:noFill/>
          <a:ln w="9525">
            <a:noFill/>
            <a:miter lim="800000"/>
            <a:headEnd/>
            <a:tailEnd/>
          </a:ln>
          <a:effectLst/>
        </p:spPr>
      </p:pic>
      <p:sp>
        <p:nvSpPr>
          <p:cNvPr id="4382723" name="Text Box 3"/>
          <p:cNvSpPr txBox="1">
            <a:spLocks noChangeArrowheads="1"/>
          </p:cNvSpPr>
          <p:nvPr/>
        </p:nvSpPr>
        <p:spPr bwMode="auto">
          <a:xfrm>
            <a:off x="2133600" y="1143000"/>
            <a:ext cx="5394425" cy="954107"/>
          </a:xfrm>
          <a:prstGeom prst="rect">
            <a:avLst/>
          </a:prstGeom>
          <a:noFill/>
          <a:ln w="12700">
            <a:noFill/>
            <a:miter lim="800000"/>
            <a:headEnd/>
            <a:tailEnd/>
          </a:ln>
          <a:effectLst/>
        </p:spPr>
        <p:txBody>
          <a:bodyPr wrap="none">
            <a:spAutoFit/>
          </a:bodyPr>
          <a:lstStyle/>
          <a:p>
            <a:pPr algn="l">
              <a:spcBef>
                <a:spcPts val="0"/>
              </a:spcBef>
            </a:pPr>
            <a:r>
              <a:rPr lang="en-US" sz="2800" dirty="0" smtClean="0">
                <a:latin typeface="+mn-lt"/>
              </a:rPr>
              <a:t>Most systems are more complex,  </a:t>
            </a:r>
          </a:p>
          <a:p>
            <a:pPr algn="l">
              <a:spcBef>
                <a:spcPts val="0"/>
              </a:spcBef>
            </a:pPr>
            <a:r>
              <a:rPr lang="en-US" sz="2800" dirty="0" smtClean="0">
                <a:latin typeface="+mn-lt"/>
              </a:rPr>
              <a:t>what is the system availability now?</a:t>
            </a:r>
            <a:endParaRPr lang="en-AU" sz="2800" dirty="0">
              <a:latin typeface="+mn-lt"/>
            </a:endParaRPr>
          </a:p>
        </p:txBody>
      </p:sp>
      <p:sp>
        <p:nvSpPr>
          <p:cNvPr id="4382726" name="Text Box 6"/>
          <p:cNvSpPr txBox="1">
            <a:spLocks noChangeArrowheads="1"/>
          </p:cNvSpPr>
          <p:nvPr/>
        </p:nvSpPr>
        <p:spPr bwMode="auto">
          <a:xfrm>
            <a:off x="5095875" y="-254000"/>
            <a:ext cx="184150" cy="457200"/>
          </a:xfrm>
          <a:prstGeom prst="rect">
            <a:avLst/>
          </a:prstGeom>
          <a:noFill/>
          <a:ln w="9525">
            <a:noFill/>
            <a:miter lim="800000"/>
            <a:headEnd/>
            <a:tailEnd/>
          </a:ln>
          <a:effectLst/>
        </p:spPr>
        <p:txBody>
          <a:bodyPr wrap="none">
            <a:spAutoFit/>
          </a:bodyPr>
          <a:lstStyle/>
          <a:p>
            <a:pPr algn="l" eaLnBrk="1" hangingPunct="1"/>
            <a:endParaRPr lang="en-US" sz="2400">
              <a:latin typeface="Times New Roman" pitchFamily="18" charset="0"/>
            </a:endParaRPr>
          </a:p>
        </p:txBody>
      </p:sp>
    </p:spTree>
    <p:extLst>
      <p:ext uri="{BB962C8B-B14F-4D97-AF65-F5344CB8AC3E}">
        <p14:creationId xmlns:p14="http://schemas.microsoft.com/office/powerpoint/2010/main" val="9886146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4" name="Title 6"/>
          <p:cNvSpPr>
            <a:spLocks noGrp="1"/>
          </p:cNvSpPr>
          <p:nvPr>
            <p:ph type="title"/>
          </p:nvPr>
        </p:nvSpPr>
        <p:spPr/>
        <p:txBody>
          <a:bodyPr/>
          <a:lstStyle/>
          <a:p>
            <a:r>
              <a:rPr lang="en-CA" smtClean="0">
                <a:solidFill>
                  <a:schemeClr val="tx1"/>
                </a:solidFill>
              </a:rPr>
              <a:t>Reliability Block Diagrams</a:t>
            </a:r>
            <a:endParaRPr lang="en-CA" smtClean="0"/>
          </a:p>
        </p:txBody>
      </p:sp>
      <p:sp>
        <p:nvSpPr>
          <p:cNvPr id="94210" name="Slide Number Placeholder 3"/>
          <p:cNvSpPr>
            <a:spLocks noGrp="1"/>
          </p:cNvSpPr>
          <p:nvPr>
            <p:ph type="sldNum" sz="quarter" idx="10"/>
          </p:nvPr>
        </p:nvSpPr>
        <p:spPr>
          <a:noFill/>
        </p:spPr>
        <p:txBody>
          <a:bodyPr/>
          <a:lstStyle/>
          <a:p>
            <a:fld id="{5209F98C-CDAB-40D8-B645-FEDE5B9E9923}" type="slidenum">
              <a:rPr lang="en-US" smtClean="0"/>
              <a:pPr/>
              <a:t>23</a:t>
            </a:fld>
            <a:endParaRPr lang="en-US" smtClean="0"/>
          </a:p>
        </p:txBody>
      </p:sp>
      <p:sp>
        <p:nvSpPr>
          <p:cNvPr id="94213" name="Text Box 4"/>
          <p:cNvSpPr txBox="1">
            <a:spLocks noChangeArrowheads="1"/>
          </p:cNvSpPr>
          <p:nvPr/>
        </p:nvSpPr>
        <p:spPr bwMode="auto">
          <a:xfrm>
            <a:off x="5095875" y="-52388"/>
            <a:ext cx="184150" cy="457201"/>
          </a:xfrm>
          <a:prstGeom prst="rect">
            <a:avLst/>
          </a:prstGeom>
          <a:noFill/>
          <a:ln w="9525">
            <a:noFill/>
            <a:miter lim="800000"/>
            <a:headEnd/>
            <a:tailEnd/>
          </a:ln>
        </p:spPr>
        <p:txBody>
          <a:bodyPr wrap="none">
            <a:spAutoFit/>
          </a:bodyPr>
          <a:lstStyle/>
          <a:p>
            <a:pPr algn="l" eaLnBrk="1" hangingPunct="1"/>
            <a:endParaRPr lang="en-US" sz="2400">
              <a:latin typeface="Times New Roman" pitchFamily="18" charset="0"/>
            </a:endParaRPr>
          </a:p>
        </p:txBody>
      </p:sp>
      <p:pic>
        <p:nvPicPr>
          <p:cNvPr id="94215" name="Picture 7"/>
          <p:cNvPicPr>
            <a:picLocks noChangeAspect="1" noChangeArrowheads="1"/>
          </p:cNvPicPr>
          <p:nvPr/>
        </p:nvPicPr>
        <p:blipFill>
          <a:blip r:embed="rId3" cstate="print"/>
          <a:srcRect t="2579" r="6250" b="5851"/>
          <a:stretch>
            <a:fillRect/>
          </a:stretch>
        </p:blipFill>
        <p:spPr bwMode="auto">
          <a:xfrm>
            <a:off x="-1" y="304800"/>
            <a:ext cx="9144001" cy="5770881"/>
          </a:xfrm>
          <a:prstGeom prst="rect">
            <a:avLst/>
          </a:prstGeom>
          <a:noFill/>
          <a:ln w="9525" cap="flat" cmpd="sng">
            <a:noFill/>
            <a:prstDash val="solid"/>
            <a:miter lim="800000"/>
            <a:headEnd/>
            <a:tailEnd/>
          </a:ln>
        </p:spPr>
      </p:pic>
      <p:sp>
        <p:nvSpPr>
          <p:cNvPr id="6" name="Rectangle 7"/>
          <p:cNvSpPr txBox="1">
            <a:spLocks noChangeArrowheads="1"/>
          </p:cNvSpPr>
          <p:nvPr/>
        </p:nvSpPr>
        <p:spPr bwMode="auto">
          <a:xfrm>
            <a:off x="2857894" y="4581128"/>
            <a:ext cx="6264696" cy="685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200">
                <a:solidFill>
                  <a:srgbClr val="008FD0"/>
                </a:solidFill>
                <a:effectLst>
                  <a:outerShdw blurRad="38100" dist="38100" dir="2700000" algn="tl">
                    <a:srgbClr val="000000">
                      <a:alpha val="43137"/>
                    </a:srgbClr>
                  </a:outerShdw>
                </a:effectLst>
                <a:latin typeface="+mj-lt"/>
                <a:ea typeface="+mj-ea"/>
                <a:cs typeface="+mj-cs"/>
              </a:defRPr>
            </a:lvl1pPr>
            <a:lvl2pPr algn="l" rtl="0" fontAlgn="base">
              <a:spcBef>
                <a:spcPct val="0"/>
              </a:spcBef>
              <a:spcAft>
                <a:spcPct val="0"/>
              </a:spcAft>
              <a:defRPr sz="3200">
                <a:solidFill>
                  <a:srgbClr val="008FD0"/>
                </a:solidFill>
                <a:latin typeface="Calibri" pitchFamily="34" charset="0"/>
              </a:defRPr>
            </a:lvl2pPr>
            <a:lvl3pPr algn="l" rtl="0" fontAlgn="base">
              <a:spcBef>
                <a:spcPct val="0"/>
              </a:spcBef>
              <a:spcAft>
                <a:spcPct val="0"/>
              </a:spcAft>
              <a:defRPr sz="3200">
                <a:solidFill>
                  <a:srgbClr val="008FD0"/>
                </a:solidFill>
                <a:latin typeface="Calibri" pitchFamily="34" charset="0"/>
              </a:defRPr>
            </a:lvl3pPr>
            <a:lvl4pPr algn="l" rtl="0" fontAlgn="base">
              <a:spcBef>
                <a:spcPct val="0"/>
              </a:spcBef>
              <a:spcAft>
                <a:spcPct val="0"/>
              </a:spcAft>
              <a:defRPr sz="3200">
                <a:solidFill>
                  <a:srgbClr val="008FD0"/>
                </a:solidFill>
                <a:latin typeface="Calibri" pitchFamily="34" charset="0"/>
              </a:defRPr>
            </a:lvl4pPr>
            <a:lvl5pPr algn="l" rtl="0" fontAlgn="base">
              <a:spcBef>
                <a:spcPct val="0"/>
              </a:spcBef>
              <a:spcAft>
                <a:spcPct val="0"/>
              </a:spcAft>
              <a:defRPr sz="3200">
                <a:solidFill>
                  <a:srgbClr val="008FD0"/>
                </a:solidFill>
                <a:latin typeface="Calibri" pitchFamily="34" charset="0"/>
              </a:defRPr>
            </a:lvl5pPr>
            <a:lvl6pPr marL="457200" algn="l" rtl="0" fontAlgn="base">
              <a:spcBef>
                <a:spcPct val="0"/>
              </a:spcBef>
              <a:spcAft>
                <a:spcPct val="0"/>
              </a:spcAft>
              <a:defRPr sz="3200">
                <a:solidFill>
                  <a:srgbClr val="008FD0"/>
                </a:solidFill>
                <a:latin typeface="Calibri" pitchFamily="34" charset="0"/>
              </a:defRPr>
            </a:lvl6pPr>
            <a:lvl7pPr marL="914400" algn="l" rtl="0" fontAlgn="base">
              <a:spcBef>
                <a:spcPct val="0"/>
              </a:spcBef>
              <a:spcAft>
                <a:spcPct val="0"/>
              </a:spcAft>
              <a:defRPr sz="3200">
                <a:solidFill>
                  <a:srgbClr val="008FD0"/>
                </a:solidFill>
                <a:latin typeface="Calibri" pitchFamily="34" charset="0"/>
              </a:defRPr>
            </a:lvl7pPr>
            <a:lvl8pPr marL="1371600" algn="l" rtl="0" fontAlgn="base">
              <a:spcBef>
                <a:spcPct val="0"/>
              </a:spcBef>
              <a:spcAft>
                <a:spcPct val="0"/>
              </a:spcAft>
              <a:defRPr sz="3200">
                <a:solidFill>
                  <a:srgbClr val="008FD0"/>
                </a:solidFill>
                <a:latin typeface="Calibri" pitchFamily="34" charset="0"/>
              </a:defRPr>
            </a:lvl8pPr>
            <a:lvl9pPr marL="1828800" algn="l" rtl="0" fontAlgn="base">
              <a:spcBef>
                <a:spcPct val="0"/>
              </a:spcBef>
              <a:spcAft>
                <a:spcPct val="0"/>
              </a:spcAft>
              <a:defRPr sz="3200">
                <a:solidFill>
                  <a:srgbClr val="008FD0"/>
                </a:solidFill>
                <a:latin typeface="Calibri" pitchFamily="34" charset="0"/>
              </a:defRPr>
            </a:lvl9pPr>
          </a:lstStyle>
          <a:p>
            <a:r>
              <a:rPr lang="en-US" kern="1200" dirty="0" smtClean="0"/>
              <a:t>	RBD Software Solution</a:t>
            </a:r>
            <a:endParaRPr lang="en-AU" kern="1200" dirty="0"/>
          </a:p>
        </p:txBody>
      </p:sp>
    </p:spTree>
    <p:extLst>
      <p:ext uri="{BB962C8B-B14F-4D97-AF65-F5344CB8AC3E}">
        <p14:creationId xmlns:p14="http://schemas.microsoft.com/office/powerpoint/2010/main" val="23181646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84994" name="Title 4"/>
          <p:cNvSpPr>
            <a:spLocks noGrp="1"/>
          </p:cNvSpPr>
          <p:nvPr>
            <p:ph type="title"/>
          </p:nvPr>
        </p:nvSpPr>
        <p:spPr/>
        <p:txBody>
          <a:bodyPr/>
          <a:lstStyle/>
          <a:p>
            <a:r>
              <a:rPr lang="en-CA" dirty="0" smtClean="0"/>
              <a:t>Reliability Block Diagrams (RBD) vs. Fault Tree Diagrams (FTD)</a:t>
            </a:r>
          </a:p>
        </p:txBody>
      </p:sp>
      <p:sp>
        <p:nvSpPr>
          <p:cNvPr id="84995" name="Content Placeholder 5"/>
          <p:cNvSpPr>
            <a:spLocks noGrp="1"/>
          </p:cNvSpPr>
          <p:nvPr>
            <p:ph idx="1"/>
          </p:nvPr>
        </p:nvSpPr>
        <p:spPr bwMode="auto">
          <a:xfrm>
            <a:off x="533400" y="1600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457200" indent="-457200" eaLnBrk="1" hangingPunct="1">
              <a:lnSpc>
                <a:spcPct val="90000"/>
              </a:lnSpc>
              <a:buClr>
                <a:schemeClr val="tx2"/>
              </a:buClr>
              <a:buFont typeface="Wingdings" pitchFamily="2" charset="2"/>
              <a:buChar char="§"/>
            </a:pPr>
            <a:r>
              <a:rPr lang="en-US" sz="2000" dirty="0" smtClean="0"/>
              <a:t>Reliability Block Diagrams (RBD) and Fault Tree Diagrams (FTD) represent the logical relationship between sub-system and component failures and how they combine to cause system failures.</a:t>
            </a:r>
          </a:p>
          <a:p>
            <a:pPr marL="457200" indent="-457200" eaLnBrk="1" hangingPunct="1">
              <a:lnSpc>
                <a:spcPct val="90000"/>
              </a:lnSpc>
              <a:buClr>
                <a:schemeClr val="tx2"/>
              </a:buClr>
              <a:buFont typeface="Wingdings" pitchFamily="2" charset="2"/>
              <a:buChar char="§"/>
            </a:pPr>
            <a:r>
              <a:rPr lang="en-US" sz="2000" dirty="0" smtClean="0"/>
              <a:t>The most fundamental difference between the two tools is that when building RBDs, you work in the “success space” while building FTDs, you work in the “failure space”.</a:t>
            </a:r>
          </a:p>
          <a:p>
            <a:pPr marL="457200" indent="-457200" eaLnBrk="1" hangingPunct="1">
              <a:lnSpc>
                <a:spcPct val="90000"/>
              </a:lnSpc>
              <a:buClr>
                <a:schemeClr val="tx2"/>
              </a:buClr>
              <a:buFont typeface="Wingdings" pitchFamily="2" charset="2"/>
              <a:buChar char="§"/>
            </a:pPr>
            <a:r>
              <a:rPr lang="en-US" sz="2000" dirty="0" smtClean="0"/>
              <a:t>The RBD looks at success combinations while FTD looks at failure combination.</a:t>
            </a:r>
          </a:p>
          <a:p>
            <a:pPr marL="457200" indent="-457200" eaLnBrk="1" hangingPunct="1">
              <a:lnSpc>
                <a:spcPct val="90000"/>
              </a:lnSpc>
              <a:buClr>
                <a:schemeClr val="tx2"/>
              </a:buClr>
              <a:buFont typeface="Wingdings" pitchFamily="2" charset="2"/>
              <a:buChar char="§"/>
            </a:pPr>
            <a:r>
              <a:rPr lang="en-US" dirty="0" smtClean="0"/>
              <a:t>Fault trees have traditionally been used to analyze fixed probabilities (i.e. each event that composes the tree has a fixed probability of occurring) while RBDs may include time-varying distributions for the blocks' success or failure, as well as other properties such as repair/restoration distribution.</a:t>
            </a:r>
            <a:endParaRPr lang="en-US" sz="2000" dirty="0" smtClean="0"/>
          </a:p>
        </p:txBody>
      </p:sp>
      <p:sp>
        <p:nvSpPr>
          <p:cNvPr id="84996" name="Slide Number Placeholder 1"/>
          <p:cNvSpPr>
            <a:spLocks noGrp="1"/>
          </p:cNvSpPr>
          <p:nvPr>
            <p:ph type="sldNum" sz="quarter" idx="10"/>
          </p:nvPr>
        </p:nvSpPr>
        <p:spPr>
          <a:noFill/>
        </p:spPr>
        <p:txBody>
          <a:bodyPr/>
          <a:lstStyle/>
          <a:p>
            <a:fld id="{1DB86A49-4A48-4897-B7E7-5E147C85B943}" type="slidenum">
              <a:rPr lang="en-US" smtClean="0"/>
              <a:pPr/>
              <a:t>24</a:t>
            </a:fld>
            <a:endParaRPr lang="en-US" smtClean="0"/>
          </a:p>
        </p:txBody>
      </p:sp>
    </p:spTree>
    <p:extLst>
      <p:ext uri="{BB962C8B-B14F-4D97-AF65-F5344CB8AC3E}">
        <p14:creationId xmlns:p14="http://schemas.microsoft.com/office/powerpoint/2010/main" val="290349172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84994" name="Title 4"/>
          <p:cNvSpPr>
            <a:spLocks noGrp="1"/>
          </p:cNvSpPr>
          <p:nvPr>
            <p:ph type="title"/>
          </p:nvPr>
        </p:nvSpPr>
        <p:spPr/>
        <p:txBody>
          <a:bodyPr/>
          <a:lstStyle/>
          <a:p>
            <a:r>
              <a:rPr lang="en-CA" dirty="0" smtClean="0"/>
              <a:t>Reliability Block Diagrams (RBD) vs. Fault Tree Diagrams (FTD)</a:t>
            </a:r>
          </a:p>
        </p:txBody>
      </p:sp>
      <p:sp>
        <p:nvSpPr>
          <p:cNvPr id="84996" name="Slide Number Placeholder 1"/>
          <p:cNvSpPr>
            <a:spLocks noGrp="1"/>
          </p:cNvSpPr>
          <p:nvPr>
            <p:ph type="sldNum" sz="quarter" idx="10"/>
          </p:nvPr>
        </p:nvSpPr>
        <p:spPr>
          <a:noFill/>
        </p:spPr>
        <p:txBody>
          <a:bodyPr/>
          <a:lstStyle/>
          <a:p>
            <a:fld id="{1DB86A49-4A48-4897-B7E7-5E147C85B943}" type="slidenum">
              <a:rPr lang="en-US" smtClean="0"/>
              <a:pPr/>
              <a:t>25</a:t>
            </a:fld>
            <a:endParaRPr lang="en-US" smtClean="0"/>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1484784"/>
            <a:ext cx="3839993" cy="43119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716016" y="5086925"/>
            <a:ext cx="4032448" cy="646331"/>
          </a:xfrm>
          <a:prstGeom prst="rect">
            <a:avLst/>
          </a:prstGeom>
          <a:noFill/>
        </p:spPr>
        <p:txBody>
          <a:bodyPr wrap="square" rtlCol="0">
            <a:spAutoFit/>
          </a:bodyPr>
          <a:lstStyle/>
          <a:p>
            <a:pPr algn="ctr"/>
            <a:r>
              <a:rPr lang="en-CA" dirty="0" smtClean="0"/>
              <a:t>RBD looks similar to a process diagram or a schematic </a:t>
            </a:r>
            <a:endParaRPr lang="en-CA" dirty="0"/>
          </a:p>
        </p:txBody>
      </p:sp>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016" y="1507976"/>
            <a:ext cx="4219575" cy="350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235806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Reliability Block Diagrams - Inputs</a:t>
            </a:r>
            <a:endParaRPr lang="en-US" dirty="0"/>
          </a:p>
        </p:txBody>
      </p:sp>
      <p:sp>
        <p:nvSpPr>
          <p:cNvPr id="3" name="Content Placeholder 2"/>
          <p:cNvSpPr>
            <a:spLocks noGrp="1"/>
          </p:cNvSpPr>
          <p:nvPr>
            <p:ph idx="1"/>
          </p:nvPr>
        </p:nvSpPr>
        <p:spPr>
          <a:xfrm>
            <a:off x="457200" y="1268760"/>
            <a:ext cx="8229600" cy="2664296"/>
          </a:xfrm>
        </p:spPr>
        <p:txBody>
          <a:bodyPr/>
          <a:lstStyle/>
          <a:p>
            <a:r>
              <a:rPr lang="en-US" sz="2400" dirty="0" smtClean="0"/>
              <a:t>Quantitative inputs for each block can include:</a:t>
            </a:r>
          </a:p>
          <a:p>
            <a:pPr lvl="1"/>
            <a:r>
              <a:rPr lang="en-US" sz="2400" dirty="0"/>
              <a:t>Failure rate (Q, MTTF, MTBF)</a:t>
            </a:r>
          </a:p>
          <a:p>
            <a:pPr lvl="1"/>
            <a:r>
              <a:rPr lang="en-US" sz="2400" dirty="0" smtClean="0"/>
              <a:t>Failure type (Rate, Normal, Weibull, Dormant…)</a:t>
            </a:r>
          </a:p>
          <a:p>
            <a:pPr lvl="1"/>
            <a:r>
              <a:rPr lang="en-US" sz="2400" dirty="0" smtClean="0"/>
              <a:t>Mean time to repair (MTTR)</a:t>
            </a:r>
          </a:p>
          <a:p>
            <a:pPr lvl="1"/>
            <a:r>
              <a:rPr lang="en-US" sz="2400" dirty="0" smtClean="0"/>
              <a:t>Common Cause Failure (CCF)</a:t>
            </a:r>
          </a:p>
          <a:p>
            <a:pPr lvl="1"/>
            <a:r>
              <a:rPr lang="en-US" sz="2400" dirty="0" smtClean="0"/>
              <a:t>System functional requirements </a:t>
            </a:r>
          </a:p>
        </p:txBody>
      </p:sp>
      <p:sp>
        <p:nvSpPr>
          <p:cNvPr id="4" name="Content Placeholder 2"/>
          <p:cNvSpPr txBox="1">
            <a:spLocks/>
          </p:cNvSpPr>
          <p:nvPr/>
        </p:nvSpPr>
        <p:spPr bwMode="auto">
          <a:xfrm>
            <a:off x="446856" y="3933056"/>
            <a:ext cx="8229600" cy="28083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lnSpc>
                <a:spcPct val="90000"/>
              </a:lnSpc>
              <a:spcBef>
                <a:spcPts val="600"/>
              </a:spcBef>
              <a:spcAft>
                <a:spcPct val="0"/>
              </a:spcAft>
              <a:buFont typeface="Wingdings" pitchFamily="2" charset="2"/>
              <a:defRPr sz="2000">
                <a:solidFill>
                  <a:schemeClr val="bg2"/>
                </a:solidFill>
                <a:latin typeface="+mn-lt"/>
                <a:ea typeface="+mn-ea"/>
                <a:cs typeface="+mn-cs"/>
              </a:defRPr>
            </a:lvl1pPr>
            <a:lvl2pPr marL="740664" indent="-347472"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2pPr>
            <a:lvl3pPr marL="1143000" indent="-228600"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3pPr>
            <a:lvl4pPr marL="1600200" indent="-228600"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4pPr>
            <a:lvl5pPr marL="2057400" indent="-228600"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5pPr>
            <a:lvl6pPr marL="2514600" indent="-228600" algn="l" rtl="0" fontAlgn="base">
              <a:spcBef>
                <a:spcPct val="20000"/>
              </a:spcBef>
              <a:spcAft>
                <a:spcPct val="0"/>
              </a:spcAft>
              <a:buFont typeface="Wingdings" pitchFamily="2" charset="2"/>
              <a:buChar char="§"/>
              <a:defRPr sz="1200">
                <a:solidFill>
                  <a:schemeClr val="bg2"/>
                </a:solidFill>
                <a:latin typeface="+mn-lt"/>
              </a:defRPr>
            </a:lvl6pPr>
            <a:lvl7pPr marL="2971800" indent="-228600" algn="l" rtl="0" fontAlgn="base">
              <a:spcBef>
                <a:spcPct val="20000"/>
              </a:spcBef>
              <a:spcAft>
                <a:spcPct val="0"/>
              </a:spcAft>
              <a:buFont typeface="Wingdings" pitchFamily="2" charset="2"/>
              <a:buChar char="§"/>
              <a:defRPr sz="1200">
                <a:solidFill>
                  <a:schemeClr val="bg2"/>
                </a:solidFill>
                <a:latin typeface="+mn-lt"/>
              </a:defRPr>
            </a:lvl7pPr>
            <a:lvl8pPr marL="3429000" indent="-228600" algn="l" rtl="0" fontAlgn="base">
              <a:spcBef>
                <a:spcPct val="20000"/>
              </a:spcBef>
              <a:spcAft>
                <a:spcPct val="0"/>
              </a:spcAft>
              <a:buFont typeface="Wingdings" pitchFamily="2" charset="2"/>
              <a:buChar char="§"/>
              <a:defRPr sz="1200">
                <a:solidFill>
                  <a:schemeClr val="bg2"/>
                </a:solidFill>
                <a:latin typeface="+mn-lt"/>
              </a:defRPr>
            </a:lvl8pPr>
            <a:lvl9pPr marL="3886200" indent="-228600" algn="l" rtl="0" fontAlgn="base">
              <a:spcBef>
                <a:spcPct val="20000"/>
              </a:spcBef>
              <a:spcAft>
                <a:spcPct val="0"/>
              </a:spcAft>
              <a:buFont typeface="Wingdings" pitchFamily="2" charset="2"/>
              <a:buChar char="§"/>
              <a:defRPr sz="1200">
                <a:solidFill>
                  <a:schemeClr val="bg2"/>
                </a:solidFill>
                <a:latin typeface="+mn-lt"/>
              </a:defRPr>
            </a:lvl9pPr>
          </a:lstStyle>
          <a:p>
            <a:r>
              <a:rPr lang="en-US" sz="2400" kern="0" dirty="0" smtClean="0"/>
              <a:t>Data sources:</a:t>
            </a:r>
          </a:p>
          <a:p>
            <a:pPr lvl="1"/>
            <a:r>
              <a:rPr lang="en-US" sz="2400" kern="0" dirty="0" smtClean="0"/>
              <a:t>Existing failure histories: failure rates, Weibull analysis</a:t>
            </a:r>
          </a:p>
          <a:p>
            <a:pPr lvl="1"/>
            <a:r>
              <a:rPr lang="en-US" sz="2400" kern="0" dirty="0" smtClean="0"/>
              <a:t>Industry failure histories</a:t>
            </a:r>
          </a:p>
          <a:p>
            <a:pPr lvl="1"/>
            <a:r>
              <a:rPr lang="en-US" sz="2400" kern="0" dirty="0" smtClean="0"/>
              <a:t>Operations, Field forces</a:t>
            </a:r>
          </a:p>
          <a:p>
            <a:pPr lvl="1"/>
            <a:r>
              <a:rPr lang="en-US" sz="2400" kern="0" dirty="0" smtClean="0"/>
              <a:t>External databases: OREDA, </a:t>
            </a:r>
            <a:r>
              <a:rPr lang="en-US" sz="2400" kern="0" dirty="0"/>
              <a:t>NPRD</a:t>
            </a:r>
          </a:p>
          <a:p>
            <a:pPr lvl="1"/>
            <a:endParaRPr lang="en-US" sz="2400" kern="0" dirty="0" smtClean="0"/>
          </a:p>
        </p:txBody>
      </p:sp>
    </p:spTree>
    <p:extLst>
      <p:ext uri="{BB962C8B-B14F-4D97-AF65-F5344CB8AC3E}">
        <p14:creationId xmlns:p14="http://schemas.microsoft.com/office/powerpoint/2010/main" val="3961135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5" name="Title 1"/>
          <p:cNvSpPr>
            <a:spLocks noGrp="1"/>
          </p:cNvSpPr>
          <p:nvPr>
            <p:ph type="title"/>
          </p:nvPr>
        </p:nvSpPr>
        <p:spPr>
          <a:xfrm>
            <a:off x="457200" y="188640"/>
            <a:ext cx="7772400" cy="1143000"/>
          </a:xfrm>
        </p:spPr>
        <p:txBody>
          <a:bodyPr/>
          <a:lstStyle/>
          <a:p>
            <a:r>
              <a:rPr lang="en-US" dirty="0" smtClean="0"/>
              <a:t>Reliability Block Diagrams - Outputs</a:t>
            </a:r>
            <a:endParaRPr lang="en-US" dirty="0"/>
          </a:p>
        </p:txBody>
      </p:sp>
      <p:sp>
        <p:nvSpPr>
          <p:cNvPr id="3" name="Content Placeholder 2"/>
          <p:cNvSpPr>
            <a:spLocks noGrp="1"/>
          </p:cNvSpPr>
          <p:nvPr>
            <p:ph idx="1"/>
          </p:nvPr>
        </p:nvSpPr>
        <p:spPr>
          <a:xfrm>
            <a:off x="457200" y="1196752"/>
            <a:ext cx="7772400" cy="4536504"/>
          </a:xfrm>
          <a:noFill/>
          <a:ln w="9525">
            <a:noFill/>
            <a:miter lim="800000"/>
            <a:headEnd/>
            <a:tailEnd/>
          </a:ln>
          <a:effectLst/>
        </p:spPr>
        <p:txBody>
          <a:bodyPr vert="horz" wrap="square" lIns="91440" tIns="45720" rIns="91440" bIns="45720" numCol="1" anchor="t" anchorCtr="0" compatLnSpc="1">
            <a:prstTxWarp prst="textNoShape">
              <a:avLst/>
            </a:prstTxWarp>
          </a:bodyPr>
          <a:lstStyle/>
          <a:p>
            <a:pPr marL="457200" indent="-457200">
              <a:buClr>
                <a:schemeClr val="tx2"/>
              </a:buClr>
              <a:buChar char="§"/>
            </a:pPr>
            <a:r>
              <a:rPr lang="en-CA" sz="2400" kern="1200" dirty="0"/>
              <a:t>Estimate System Unavailability (Q</a:t>
            </a:r>
            <a:r>
              <a:rPr lang="en-CA" sz="2400" kern="1200" dirty="0" smtClean="0"/>
              <a:t>)</a:t>
            </a:r>
          </a:p>
          <a:p>
            <a:pPr marL="854964" lvl="1" indent="-457200"/>
            <a:r>
              <a:rPr lang="en-CA" kern="1200" dirty="0" smtClean="0"/>
              <a:t>Q=1.3x10</a:t>
            </a:r>
            <a:r>
              <a:rPr lang="en-CA" kern="1200" baseline="30000" dirty="0" smtClean="0"/>
              <a:t>-4</a:t>
            </a:r>
            <a:r>
              <a:rPr lang="en-CA" kern="1200" dirty="0" smtClean="0"/>
              <a:t>  ~  Availability of 99.987%</a:t>
            </a:r>
            <a:endParaRPr lang="en-CA" kern="1200" dirty="0"/>
          </a:p>
          <a:p>
            <a:pPr marL="457200" indent="-457200">
              <a:buClr>
                <a:schemeClr val="tx2"/>
              </a:buClr>
              <a:buChar char="§"/>
            </a:pPr>
            <a:r>
              <a:rPr lang="en-CA" sz="2400" kern="1200" dirty="0"/>
              <a:t>Pareto chart </a:t>
            </a:r>
            <a:r>
              <a:rPr lang="en-CA" sz="2400" kern="1200" dirty="0" smtClean="0"/>
              <a:t>analysis (failure mode importance):</a:t>
            </a:r>
            <a:endParaRPr lang="en-CA" sz="2400" kern="1200" dirty="0"/>
          </a:p>
          <a:p>
            <a:pPr lvl="1"/>
            <a:r>
              <a:rPr lang="en-CA" kern="1200" dirty="0">
                <a:ea typeface="+mn-ea"/>
                <a:cs typeface="+mn-cs"/>
              </a:rPr>
              <a:t>Sub-systems with largest contribution to </a:t>
            </a:r>
            <a:r>
              <a:rPr lang="en-CA" kern="1200" dirty="0" smtClean="0">
                <a:ea typeface="+mn-ea"/>
                <a:cs typeface="+mn-cs"/>
              </a:rPr>
              <a:t>unavailability</a:t>
            </a:r>
            <a:endParaRPr lang="en-CA" kern="1200" dirty="0">
              <a:ea typeface="+mn-ea"/>
              <a:cs typeface="+mn-cs"/>
            </a:endParaRPr>
          </a:p>
          <a:p>
            <a:pPr marL="457200" indent="-457200">
              <a:buClr>
                <a:schemeClr val="tx2"/>
              </a:buClr>
              <a:buChar char="§"/>
            </a:pPr>
            <a:r>
              <a:rPr lang="en-CA" sz="2400" kern="1200" dirty="0"/>
              <a:t>Sensitivity </a:t>
            </a:r>
            <a:r>
              <a:rPr lang="en-CA" sz="2400" kern="1200" dirty="0" smtClean="0"/>
              <a:t>Analysis</a:t>
            </a:r>
          </a:p>
          <a:p>
            <a:pPr lvl="1"/>
            <a:r>
              <a:rPr lang="en-CA" kern="1200" dirty="0">
                <a:ea typeface="+mn-ea"/>
                <a:cs typeface="+mn-cs"/>
              </a:rPr>
              <a:t>Manual intervention success rate</a:t>
            </a:r>
          </a:p>
          <a:p>
            <a:pPr marL="457200" indent="-457200">
              <a:buClr>
                <a:schemeClr val="tx2"/>
              </a:buClr>
              <a:buChar char="§"/>
            </a:pPr>
            <a:r>
              <a:rPr lang="en-CA" sz="2400" kern="1200" dirty="0"/>
              <a:t>Assess high level design decisions:</a:t>
            </a:r>
          </a:p>
          <a:p>
            <a:pPr lvl="1"/>
            <a:r>
              <a:rPr lang="en-CA" kern="1200" dirty="0">
                <a:ea typeface="+mn-ea"/>
                <a:cs typeface="+mn-cs"/>
              </a:rPr>
              <a:t>Refurbish vs. </a:t>
            </a:r>
            <a:r>
              <a:rPr lang="en-CA" kern="1200" dirty="0" smtClean="0">
                <a:ea typeface="+mn-ea"/>
                <a:cs typeface="+mn-cs"/>
              </a:rPr>
              <a:t>Replace</a:t>
            </a:r>
          </a:p>
          <a:p>
            <a:pPr marL="457200" lvl="1" indent="-457200"/>
            <a:r>
              <a:rPr lang="en-CA" sz="2400" kern="1200" dirty="0">
                <a:ea typeface="+mn-ea"/>
                <a:cs typeface="+mn-cs"/>
              </a:rPr>
              <a:t>Choose mitigation strategy:</a:t>
            </a:r>
          </a:p>
          <a:p>
            <a:pPr lvl="1"/>
            <a:r>
              <a:rPr lang="en-CA" kern="1200" dirty="0" smtClean="0">
                <a:ea typeface="+mn-ea"/>
                <a:cs typeface="+mn-cs"/>
              </a:rPr>
              <a:t>Redundancy</a:t>
            </a:r>
          </a:p>
          <a:p>
            <a:pPr lvl="1"/>
            <a:r>
              <a:rPr lang="en-CA" kern="1200" dirty="0">
                <a:ea typeface="+mn-ea"/>
                <a:cs typeface="+mn-cs"/>
              </a:rPr>
              <a:t>Hardened design</a:t>
            </a:r>
          </a:p>
          <a:p>
            <a:pPr lvl="1"/>
            <a:r>
              <a:rPr lang="en-CA" kern="1200" dirty="0">
                <a:ea typeface="+mn-ea"/>
                <a:cs typeface="+mn-cs"/>
              </a:rPr>
              <a:t>Proactive maintenance</a:t>
            </a:r>
          </a:p>
          <a:p>
            <a:pPr lvl="1"/>
            <a:r>
              <a:rPr lang="en-CA" kern="1200" dirty="0">
                <a:ea typeface="+mn-ea"/>
                <a:cs typeface="+mn-cs"/>
              </a:rPr>
              <a:t>Testing frequency</a:t>
            </a:r>
          </a:p>
          <a:p>
            <a:pPr lvl="1"/>
            <a:endParaRPr lang="en-CA" kern="1200" dirty="0">
              <a:ea typeface="+mn-ea"/>
              <a:cs typeface="+mn-cs"/>
            </a:endParaRPr>
          </a:p>
        </p:txBody>
      </p:sp>
    </p:spTree>
    <p:extLst>
      <p:ext uri="{BB962C8B-B14F-4D97-AF65-F5344CB8AC3E}">
        <p14:creationId xmlns:p14="http://schemas.microsoft.com/office/powerpoint/2010/main" val="295193725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Begin with existing design – Pareto chart</a:t>
            </a:r>
            <a:endParaRPr lang="en-CA" dirty="0"/>
          </a:p>
        </p:txBody>
      </p:sp>
      <p:sp>
        <p:nvSpPr>
          <p:cNvPr id="4" name="Content Placeholder 2"/>
          <p:cNvSpPr>
            <a:spLocks noGrp="1"/>
          </p:cNvSpPr>
          <p:nvPr>
            <p:ph idx="1"/>
          </p:nvPr>
        </p:nvSpPr>
        <p:spPr>
          <a:xfrm>
            <a:off x="6012160" y="2036892"/>
            <a:ext cx="2834640" cy="600020"/>
          </a:xfrm>
          <a:solidFill>
            <a:schemeClr val="tx1">
              <a:lumMod val="75000"/>
              <a:lumOff val="25000"/>
            </a:schemeClr>
          </a:solidFill>
        </p:spPr>
        <p:txBody>
          <a:bodyPr>
            <a:normAutofit/>
          </a:bodyPr>
          <a:lstStyle/>
          <a:p>
            <a:pPr marL="0" indent="0" algn="ctr">
              <a:buNone/>
            </a:pPr>
            <a:r>
              <a:rPr lang="en-CA" sz="2400" b="1" dirty="0" smtClean="0">
                <a:solidFill>
                  <a:schemeClr val="bg1"/>
                </a:solidFill>
              </a:rPr>
              <a:t>Existing designs</a:t>
            </a:r>
            <a:endParaRPr lang="en-CA" sz="2400" b="1" dirty="0">
              <a:solidFill>
                <a:schemeClr val="bg1"/>
              </a:solidFill>
            </a:endParaRP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630" y="1810047"/>
            <a:ext cx="5429250" cy="4114353"/>
          </a:xfrm>
          <a:prstGeom prst="rect">
            <a:avLst/>
          </a:prstGeom>
        </p:spPr>
      </p:pic>
      <p:sp>
        <p:nvSpPr>
          <p:cNvPr id="3" name="TextBox 2"/>
          <p:cNvSpPr txBox="1"/>
          <p:nvPr/>
        </p:nvSpPr>
        <p:spPr>
          <a:xfrm>
            <a:off x="6389370" y="2873833"/>
            <a:ext cx="2386495" cy="2308324"/>
          </a:xfrm>
          <a:prstGeom prst="rect">
            <a:avLst/>
          </a:prstGeom>
          <a:noFill/>
        </p:spPr>
        <p:txBody>
          <a:bodyPr wrap="square" rtlCol="0">
            <a:spAutoFit/>
          </a:bodyPr>
          <a:lstStyle/>
          <a:p>
            <a:r>
              <a:rPr lang="en-CA" sz="2400" dirty="0" smtClean="0"/>
              <a:t>Identify areas requiring improvement using Importance results from Reliability Model</a:t>
            </a:r>
            <a:endParaRPr lang="en-CA" sz="2400" dirty="0"/>
          </a:p>
        </p:txBody>
      </p:sp>
    </p:spTree>
    <p:extLst>
      <p:ext uri="{BB962C8B-B14F-4D97-AF65-F5344CB8AC3E}">
        <p14:creationId xmlns:p14="http://schemas.microsoft.com/office/powerpoint/2010/main" val="59404538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Evaluate Improved Design – Pareto chart</a:t>
            </a:r>
            <a:endParaRPr lang="en-CA" dirty="0"/>
          </a:p>
        </p:txBody>
      </p:sp>
      <p:sp>
        <p:nvSpPr>
          <p:cNvPr id="4" name="Content Placeholder 2"/>
          <p:cNvSpPr>
            <a:spLocks noGrp="1"/>
          </p:cNvSpPr>
          <p:nvPr>
            <p:ph idx="1"/>
          </p:nvPr>
        </p:nvSpPr>
        <p:spPr>
          <a:xfrm>
            <a:off x="6156176" y="1628800"/>
            <a:ext cx="2714692" cy="855207"/>
          </a:xfrm>
          <a:solidFill>
            <a:schemeClr val="tx1">
              <a:lumMod val="75000"/>
              <a:lumOff val="25000"/>
            </a:schemeClr>
          </a:solidFill>
        </p:spPr>
        <p:txBody>
          <a:bodyPr>
            <a:noAutofit/>
          </a:bodyPr>
          <a:lstStyle/>
          <a:p>
            <a:pPr marL="0" indent="0" algn="ctr">
              <a:buNone/>
            </a:pPr>
            <a:r>
              <a:rPr lang="en-CA" sz="2400" b="1" dirty="0" smtClean="0">
                <a:solidFill>
                  <a:schemeClr val="bg1"/>
                </a:solidFill>
              </a:rPr>
              <a:t>Proposed new designs</a:t>
            </a:r>
            <a:endParaRPr lang="en-CA" sz="2400" b="1" dirty="0">
              <a:solidFill>
                <a:schemeClr val="bg1"/>
              </a:solidFill>
            </a:endParaRP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t="1806" b="3354"/>
          <a:stretch/>
        </p:blipFill>
        <p:spPr>
          <a:xfrm>
            <a:off x="457200" y="1874521"/>
            <a:ext cx="5489064" cy="4057649"/>
          </a:xfrm>
          <a:prstGeom prst="rect">
            <a:avLst/>
          </a:prstGeom>
        </p:spPr>
      </p:pic>
      <p:sp>
        <p:nvSpPr>
          <p:cNvPr id="5" name="TextBox 4"/>
          <p:cNvSpPr txBox="1"/>
          <p:nvPr/>
        </p:nvSpPr>
        <p:spPr>
          <a:xfrm>
            <a:off x="6673932" y="2909457"/>
            <a:ext cx="2196936" cy="1938992"/>
          </a:xfrm>
          <a:prstGeom prst="rect">
            <a:avLst/>
          </a:prstGeom>
          <a:noFill/>
        </p:spPr>
        <p:txBody>
          <a:bodyPr wrap="square" rtlCol="0">
            <a:spAutoFit/>
          </a:bodyPr>
          <a:lstStyle/>
          <a:p>
            <a:r>
              <a:rPr lang="en-CA" sz="2400" dirty="0" smtClean="0"/>
              <a:t>What opportunities are there to further improve performance?</a:t>
            </a:r>
            <a:endParaRPr lang="en-CA" sz="2400" dirty="0"/>
          </a:p>
        </p:txBody>
      </p:sp>
    </p:spTree>
    <p:extLst>
      <p:ext uri="{BB962C8B-B14F-4D97-AF65-F5344CB8AC3E}">
        <p14:creationId xmlns:p14="http://schemas.microsoft.com/office/powerpoint/2010/main" val="394641669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Provide options</a:t>
            </a:r>
            <a:endParaRPr lang="en-CA" dirty="0"/>
          </a:p>
        </p:txBody>
      </p:sp>
      <p:sp>
        <p:nvSpPr>
          <p:cNvPr id="4" name="Content Placeholder 2"/>
          <p:cNvSpPr>
            <a:spLocks noGrp="1"/>
          </p:cNvSpPr>
          <p:nvPr>
            <p:ph idx="1"/>
          </p:nvPr>
        </p:nvSpPr>
        <p:spPr>
          <a:xfrm>
            <a:off x="5220072" y="692696"/>
            <a:ext cx="2834640" cy="663139"/>
          </a:xfrm>
          <a:solidFill>
            <a:schemeClr val="tx1">
              <a:lumMod val="75000"/>
              <a:lumOff val="25000"/>
            </a:schemeClr>
          </a:solidFill>
        </p:spPr>
        <p:txBody>
          <a:bodyPr>
            <a:noAutofit/>
          </a:bodyPr>
          <a:lstStyle/>
          <a:p>
            <a:pPr marL="0" indent="0" algn="ctr">
              <a:buNone/>
            </a:pPr>
            <a:r>
              <a:rPr lang="en-CA" sz="2400" b="1" dirty="0" smtClean="0">
                <a:solidFill>
                  <a:schemeClr val="bg1"/>
                </a:solidFill>
              </a:rPr>
              <a:t>Estimating unavailability</a:t>
            </a:r>
            <a:endParaRPr lang="en-CA" sz="2400" b="1" dirty="0">
              <a:solidFill>
                <a:schemeClr val="bg1"/>
              </a:solidFill>
            </a:endParaRPr>
          </a:p>
        </p:txBody>
      </p:sp>
      <p:sp>
        <p:nvSpPr>
          <p:cNvPr id="5" name="Content Placeholder 2"/>
          <p:cNvSpPr txBox="1">
            <a:spLocks/>
          </p:cNvSpPr>
          <p:nvPr/>
        </p:nvSpPr>
        <p:spPr>
          <a:xfrm>
            <a:off x="457200" y="1556792"/>
            <a:ext cx="8229600" cy="385392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457200" indent="-457200" fontAlgn="base">
              <a:lnSpc>
                <a:spcPct val="90000"/>
              </a:lnSpc>
              <a:spcBef>
                <a:spcPts val="600"/>
              </a:spcBef>
              <a:spcAft>
                <a:spcPct val="0"/>
              </a:spcAft>
              <a:buClr>
                <a:schemeClr val="tx2"/>
              </a:buClr>
              <a:buFont typeface="Wingdings" pitchFamily="2" charset="2"/>
              <a:buChar char="§"/>
              <a:defRPr sz="2400">
                <a:solidFill>
                  <a:schemeClr val="bg2"/>
                </a:solidFill>
              </a:defRPr>
            </a:lvl1pPr>
            <a:lvl2pPr marL="740664" lvl="1" indent="-347472" fontAlgn="base">
              <a:lnSpc>
                <a:spcPct val="90000"/>
              </a:lnSpc>
              <a:spcBef>
                <a:spcPts val="600"/>
              </a:spcBef>
              <a:spcAft>
                <a:spcPct val="0"/>
              </a:spcAft>
              <a:buClr>
                <a:schemeClr val="tx2"/>
              </a:buClr>
              <a:buFont typeface="Wingdings" pitchFamily="2" charset="2"/>
              <a:buChar char="§"/>
              <a:defRPr sz="2000">
                <a:solidFill>
                  <a:schemeClr val="bg2"/>
                </a:solidFill>
              </a:defRPr>
            </a:lvl2pPr>
            <a:lvl3pPr marL="1143000" indent="-228600" fontAlgn="base">
              <a:lnSpc>
                <a:spcPct val="90000"/>
              </a:lnSpc>
              <a:spcBef>
                <a:spcPts val="600"/>
              </a:spcBef>
              <a:spcAft>
                <a:spcPct val="0"/>
              </a:spcAft>
              <a:buClr>
                <a:schemeClr val="tx2"/>
              </a:buClr>
              <a:buFont typeface="Wingdings" pitchFamily="2" charset="2"/>
              <a:buChar char="§"/>
              <a:defRPr sz="2000">
                <a:solidFill>
                  <a:schemeClr val="bg2"/>
                </a:solidFill>
              </a:defRPr>
            </a:lvl3pPr>
            <a:lvl4pPr marL="1600200" indent="-228600" fontAlgn="base">
              <a:lnSpc>
                <a:spcPct val="90000"/>
              </a:lnSpc>
              <a:spcBef>
                <a:spcPts val="600"/>
              </a:spcBef>
              <a:spcAft>
                <a:spcPct val="0"/>
              </a:spcAft>
              <a:buClr>
                <a:schemeClr val="tx2"/>
              </a:buClr>
              <a:buFont typeface="Wingdings" pitchFamily="2" charset="2"/>
              <a:buChar char="§"/>
              <a:defRPr sz="2000">
                <a:solidFill>
                  <a:schemeClr val="bg2"/>
                </a:solidFill>
              </a:defRPr>
            </a:lvl4pPr>
            <a:lvl5pPr marL="2057400" indent="-228600" fontAlgn="base">
              <a:lnSpc>
                <a:spcPct val="90000"/>
              </a:lnSpc>
              <a:spcBef>
                <a:spcPts val="600"/>
              </a:spcBef>
              <a:spcAft>
                <a:spcPct val="0"/>
              </a:spcAft>
              <a:buClr>
                <a:schemeClr val="tx2"/>
              </a:buClr>
              <a:buFont typeface="Wingdings" pitchFamily="2" charset="2"/>
              <a:buChar char="§"/>
              <a:defRPr sz="2000">
                <a:solidFill>
                  <a:schemeClr val="bg2"/>
                </a:solidFill>
              </a:defRPr>
            </a:lvl5pPr>
            <a:lvl6pPr marL="2514600" indent="-228600" fontAlgn="base">
              <a:spcBef>
                <a:spcPct val="20000"/>
              </a:spcBef>
              <a:spcAft>
                <a:spcPct val="0"/>
              </a:spcAft>
              <a:buFont typeface="Wingdings" pitchFamily="2" charset="2"/>
              <a:buChar char="§"/>
              <a:defRPr sz="1200">
                <a:solidFill>
                  <a:schemeClr val="bg2"/>
                </a:solidFill>
              </a:defRPr>
            </a:lvl6pPr>
            <a:lvl7pPr marL="2971800" indent="-228600" fontAlgn="base">
              <a:spcBef>
                <a:spcPct val="20000"/>
              </a:spcBef>
              <a:spcAft>
                <a:spcPct val="0"/>
              </a:spcAft>
              <a:buFont typeface="Wingdings" pitchFamily="2" charset="2"/>
              <a:buChar char="§"/>
              <a:defRPr sz="1200">
                <a:solidFill>
                  <a:schemeClr val="bg2"/>
                </a:solidFill>
              </a:defRPr>
            </a:lvl7pPr>
            <a:lvl8pPr marL="3429000" indent="-228600" fontAlgn="base">
              <a:spcBef>
                <a:spcPct val="20000"/>
              </a:spcBef>
              <a:spcAft>
                <a:spcPct val="0"/>
              </a:spcAft>
              <a:buFont typeface="Wingdings" pitchFamily="2" charset="2"/>
              <a:buChar char="§"/>
              <a:defRPr sz="1200">
                <a:solidFill>
                  <a:schemeClr val="bg2"/>
                </a:solidFill>
              </a:defRPr>
            </a:lvl8pPr>
            <a:lvl9pPr marL="3886200" indent="-228600" fontAlgn="base">
              <a:spcBef>
                <a:spcPct val="20000"/>
              </a:spcBef>
              <a:spcAft>
                <a:spcPct val="0"/>
              </a:spcAft>
              <a:buFont typeface="Wingdings" pitchFamily="2" charset="2"/>
              <a:buChar char="§"/>
              <a:defRPr sz="1200">
                <a:solidFill>
                  <a:schemeClr val="bg2"/>
                </a:solidFill>
              </a:defRPr>
            </a:lvl9pPr>
          </a:lstStyle>
          <a:p>
            <a:r>
              <a:rPr lang="en-CA" dirty="0"/>
              <a:t>Assess alternate designs</a:t>
            </a:r>
          </a:p>
          <a:p>
            <a:r>
              <a:rPr lang="en-CA" dirty="0"/>
              <a:t>System model predicts performance (availability and capacity) </a:t>
            </a:r>
          </a:p>
          <a:p>
            <a:r>
              <a:rPr lang="en-CA" dirty="0"/>
              <a:t>System model provides high level resource requirements (maintenance, labour and parts</a:t>
            </a:r>
            <a:r>
              <a:rPr lang="en-CA" dirty="0" smtClean="0"/>
              <a:t>)</a:t>
            </a:r>
            <a:endParaRPr lang="en-CA" dirty="0"/>
          </a:p>
          <a:p>
            <a:r>
              <a:rPr lang="en-CA" dirty="0"/>
              <a:t>Modeling may uncover design solutions that are not </a:t>
            </a:r>
            <a:r>
              <a:rPr lang="en-CA" dirty="0" smtClean="0"/>
              <a:t>viable</a:t>
            </a:r>
            <a:endParaRPr lang="en-CA" dirty="0"/>
          </a:p>
          <a:p>
            <a:r>
              <a:rPr lang="en-CA" dirty="0"/>
              <a:t>Sensitivity analysis is performed to understand the impacts of design </a:t>
            </a:r>
            <a:r>
              <a:rPr lang="en-CA" dirty="0" smtClean="0"/>
              <a:t>options</a:t>
            </a:r>
            <a:endParaRPr lang="en-CA" dirty="0"/>
          </a:p>
          <a:p>
            <a:r>
              <a:rPr lang="en-CA" dirty="0"/>
              <a:t>“What If” – new solutions can be identified and tested (modeled) before implementation begins</a:t>
            </a:r>
          </a:p>
        </p:txBody>
      </p:sp>
    </p:spTree>
    <p:extLst>
      <p:ext uri="{BB962C8B-B14F-4D97-AF65-F5344CB8AC3E}">
        <p14:creationId xmlns:p14="http://schemas.microsoft.com/office/powerpoint/2010/main" val="94185679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Optimized design outcomes (Q)</a:t>
            </a:r>
            <a:endParaRPr lang="en-CA" dirty="0"/>
          </a:p>
        </p:txBody>
      </p:sp>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4443" b="4161"/>
          <a:stretch/>
        </p:blipFill>
        <p:spPr>
          <a:xfrm>
            <a:off x="421575" y="1960991"/>
            <a:ext cx="6707605" cy="3765884"/>
          </a:xfrm>
          <a:prstGeom prst="rect">
            <a:avLst/>
          </a:prstGeom>
        </p:spPr>
      </p:pic>
      <p:sp>
        <p:nvSpPr>
          <p:cNvPr id="5" name="TextBox 4"/>
          <p:cNvSpPr txBox="1"/>
          <p:nvPr/>
        </p:nvSpPr>
        <p:spPr>
          <a:xfrm>
            <a:off x="7002507" y="1484784"/>
            <a:ext cx="2165241" cy="4154984"/>
          </a:xfrm>
          <a:prstGeom prst="rect">
            <a:avLst/>
          </a:prstGeom>
          <a:noFill/>
        </p:spPr>
        <p:txBody>
          <a:bodyPr wrap="square" rtlCol="0">
            <a:spAutoFit/>
          </a:bodyPr>
          <a:lstStyle/>
          <a:p>
            <a:r>
              <a:rPr lang="en-CA" sz="2400" dirty="0"/>
              <a:t>The model shows improvements in system unavailability for both assumed </a:t>
            </a:r>
          </a:p>
          <a:p>
            <a:r>
              <a:rPr lang="en-CA" sz="2400" dirty="0"/>
              <a:t>intervention success rates (ISRs) of </a:t>
            </a:r>
            <a:r>
              <a:rPr lang="en-CA" sz="2400" dirty="0" smtClean="0"/>
              <a:t>98% </a:t>
            </a:r>
            <a:r>
              <a:rPr lang="en-CA" sz="2400" dirty="0"/>
              <a:t>and </a:t>
            </a:r>
            <a:r>
              <a:rPr lang="en-CA" sz="2400" dirty="0" smtClean="0"/>
              <a:t>60%.</a:t>
            </a:r>
            <a:endParaRPr lang="en-CA" sz="2400" dirty="0"/>
          </a:p>
        </p:txBody>
      </p:sp>
      <p:sp>
        <p:nvSpPr>
          <p:cNvPr id="6" name="TextBox 5"/>
          <p:cNvSpPr txBox="1"/>
          <p:nvPr/>
        </p:nvSpPr>
        <p:spPr>
          <a:xfrm>
            <a:off x="108284" y="3033049"/>
            <a:ext cx="457200" cy="369332"/>
          </a:xfrm>
          <a:prstGeom prst="rect">
            <a:avLst/>
          </a:prstGeom>
          <a:noFill/>
        </p:spPr>
        <p:txBody>
          <a:bodyPr wrap="square" rtlCol="0">
            <a:spAutoFit/>
          </a:bodyPr>
          <a:lstStyle/>
          <a:p>
            <a:r>
              <a:rPr lang="en-CA" b="1" dirty="0" smtClean="0"/>
              <a:t>Q</a:t>
            </a:r>
            <a:endParaRPr lang="en-CA" b="1" dirty="0"/>
          </a:p>
        </p:txBody>
      </p:sp>
    </p:spTree>
    <p:extLst>
      <p:ext uri="{BB962C8B-B14F-4D97-AF65-F5344CB8AC3E}">
        <p14:creationId xmlns:p14="http://schemas.microsoft.com/office/powerpoint/2010/main" val="249701584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Reliability Myths (why do an analysis?)</a:t>
            </a:r>
            <a:endParaRPr lang="en-CA" dirty="0"/>
          </a:p>
        </p:txBody>
      </p:sp>
      <p:sp>
        <p:nvSpPr>
          <p:cNvPr id="3" name="Content Placeholder 2"/>
          <p:cNvSpPr>
            <a:spLocks noGrp="1"/>
          </p:cNvSpPr>
          <p:nvPr>
            <p:ph idx="1"/>
          </p:nvPr>
        </p:nvSpPr>
        <p:spPr>
          <a:xfrm>
            <a:off x="467544" y="1484784"/>
            <a:ext cx="7772400" cy="4114800"/>
          </a:xfrm>
        </p:spPr>
        <p:txBody>
          <a:bodyPr/>
          <a:lstStyle/>
          <a:p>
            <a:pPr>
              <a:buFont typeface="Arial" panose="020B0604020202020204" pitchFamily="34" charset="0"/>
              <a:buChar char="•"/>
            </a:pPr>
            <a:r>
              <a:rPr lang="en-CA" sz="2400" dirty="0" smtClean="0"/>
              <a:t>Redundant systems always perform better</a:t>
            </a:r>
          </a:p>
          <a:p>
            <a:pPr>
              <a:buFont typeface="Arial" panose="020B0604020202020204" pitchFamily="34" charset="0"/>
              <a:buChar char="•"/>
            </a:pPr>
            <a:r>
              <a:rPr lang="en-CA" sz="2400" dirty="0" smtClean="0"/>
              <a:t>Increased flexibility for deploying back-up systems = greater availability</a:t>
            </a:r>
          </a:p>
          <a:p>
            <a:pPr>
              <a:buFont typeface="Arial" panose="020B0604020202020204" pitchFamily="34" charset="0"/>
              <a:buChar char="•"/>
            </a:pPr>
            <a:r>
              <a:rPr lang="en-CA" sz="2400" dirty="0" smtClean="0"/>
              <a:t>System reliability should be independent of operational requirements</a:t>
            </a:r>
          </a:p>
          <a:p>
            <a:pPr>
              <a:buFont typeface="Arial" panose="020B0604020202020204" pitchFamily="34" charset="0"/>
              <a:buChar char="•"/>
            </a:pPr>
            <a:r>
              <a:rPr lang="en-CA" sz="2400" dirty="0" smtClean="0"/>
              <a:t>Repair time for backup system is less important than for primary system</a:t>
            </a:r>
          </a:p>
          <a:p>
            <a:pPr>
              <a:buFont typeface="Arial" panose="020B0604020202020204" pitchFamily="34" charset="0"/>
              <a:buChar char="•"/>
            </a:pPr>
            <a:r>
              <a:rPr lang="en-CA" sz="2400" dirty="0"/>
              <a:t>Component failure rates are equipment specific</a:t>
            </a:r>
          </a:p>
          <a:p>
            <a:pPr>
              <a:buFont typeface="Arial" panose="020B0604020202020204" pitchFamily="34" charset="0"/>
              <a:buChar char="•"/>
            </a:pPr>
            <a:r>
              <a:rPr lang="en-CA" sz="2400" dirty="0" smtClean="0"/>
              <a:t>Operating under design capacity = improved reliability</a:t>
            </a:r>
          </a:p>
          <a:p>
            <a:pPr>
              <a:buFont typeface="Arial" panose="020B0604020202020204" pitchFamily="34" charset="0"/>
              <a:buChar char="•"/>
            </a:pPr>
            <a:r>
              <a:rPr lang="en-CA" sz="2400" dirty="0"/>
              <a:t>The better design becomes obvious with more experience</a:t>
            </a:r>
            <a:endParaRPr lang="en-CA" sz="2400" dirty="0" smtClean="0"/>
          </a:p>
          <a:p>
            <a:pPr>
              <a:buFont typeface="Arial" panose="020B0604020202020204" pitchFamily="34" charset="0"/>
              <a:buChar char="•"/>
            </a:pPr>
            <a:endParaRPr lang="en-CA" sz="2400" dirty="0"/>
          </a:p>
        </p:txBody>
      </p:sp>
    </p:spTree>
    <p:extLst>
      <p:ext uri="{BB962C8B-B14F-4D97-AF65-F5344CB8AC3E}">
        <p14:creationId xmlns:p14="http://schemas.microsoft.com/office/powerpoint/2010/main" val="15374542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2800" dirty="0" smtClean="0"/>
              <a:t>MYTH: Redundant Systems always perform better</a:t>
            </a:r>
            <a:endParaRPr lang="en-CA" sz="2800"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568" y="1700808"/>
            <a:ext cx="3028950" cy="3933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1829242"/>
            <a:ext cx="3962400" cy="4171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quot;No&quot; Symbol 3"/>
          <p:cNvSpPr/>
          <p:nvPr/>
        </p:nvSpPr>
        <p:spPr bwMode="auto">
          <a:xfrm>
            <a:off x="1187624" y="3501008"/>
            <a:ext cx="2160240" cy="2016224"/>
          </a:xfrm>
          <a:prstGeom prst="noSmoking">
            <a:avLst/>
          </a:prstGeom>
          <a:solidFill>
            <a:srgbClr val="FF0000">
              <a:alpha val="32000"/>
            </a:srgbClr>
          </a:solidFill>
          <a:ln w="9525" cap="flat" cmpd="sng" algn="ctr">
            <a:solidFill>
              <a:srgbClr val="00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CA" sz="1000" b="0" i="0" u="none" strike="noStrike" cap="none" normalizeH="0" baseline="0" smtClean="0">
              <a:ln>
                <a:noFill/>
              </a:ln>
              <a:solidFill>
                <a:schemeClr val="tx1"/>
              </a:solidFill>
              <a:effectLst/>
              <a:latin typeface="Calibri" pitchFamily="34" charset="0"/>
            </a:endParaRPr>
          </a:p>
        </p:txBody>
      </p:sp>
    </p:spTree>
    <p:extLst>
      <p:ext uri="{BB962C8B-B14F-4D97-AF65-F5344CB8AC3E}">
        <p14:creationId xmlns:p14="http://schemas.microsoft.com/office/powerpoint/2010/main" val="95794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fade">
                                      <p:cBhvr>
                                        <p:cTn id="12" dur="1000"/>
                                        <p:tgtEl>
                                          <p:spTgt spid="1027"/>
                                        </p:tgtEl>
                                      </p:cBhvr>
                                    </p:animEffect>
                                    <p:anim calcmode="lin" valueType="num">
                                      <p:cBhvr>
                                        <p:cTn id="13" dur="1000" fill="hold"/>
                                        <p:tgtEl>
                                          <p:spTgt spid="1027"/>
                                        </p:tgtEl>
                                        <p:attrNameLst>
                                          <p:attrName>ppt_x</p:attrName>
                                        </p:attrNameLst>
                                      </p:cBhvr>
                                      <p:tavLst>
                                        <p:tav tm="0">
                                          <p:val>
                                            <p:strVal val="#ppt_x"/>
                                          </p:val>
                                        </p:tav>
                                        <p:tav tm="100000">
                                          <p:val>
                                            <p:strVal val="#ppt_x"/>
                                          </p:val>
                                        </p:tav>
                                      </p:tavLst>
                                    </p:anim>
                                    <p:anim calcmode="lin" valueType="num">
                                      <p:cBhvr>
                                        <p:cTn id="14" dur="1000" fill="hold"/>
                                        <p:tgtEl>
                                          <p:spTgt spid="10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147248" cy="1143000"/>
          </a:xfrm>
        </p:spPr>
        <p:txBody>
          <a:bodyPr/>
          <a:lstStyle/>
          <a:p>
            <a:r>
              <a:rPr lang="en-CA" sz="2800" dirty="0" smtClean="0"/>
              <a:t>MYTH: Flexible/Configurable Systems Perform Better</a:t>
            </a:r>
            <a:endParaRPr lang="en-CA" sz="2800"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88769" y="1676400"/>
            <a:ext cx="4309261"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123728" y="3429000"/>
            <a:ext cx="4464496" cy="369332"/>
          </a:xfrm>
          <a:prstGeom prst="rect">
            <a:avLst/>
          </a:prstGeom>
          <a:noFill/>
        </p:spPr>
        <p:txBody>
          <a:bodyPr wrap="square" rtlCol="0">
            <a:spAutoFit/>
          </a:bodyPr>
          <a:lstStyle/>
          <a:p>
            <a:pPr algn="ctr"/>
            <a:r>
              <a:rPr lang="en-CA" dirty="0" smtClean="0">
                <a:solidFill>
                  <a:srgbClr val="002060"/>
                </a:solidFill>
              </a:rPr>
              <a:t>Which is better?</a:t>
            </a:r>
            <a:endParaRPr lang="en-CA" dirty="0">
              <a:solidFill>
                <a:srgbClr val="002060"/>
              </a:solidFill>
            </a:endParaRPr>
          </a:p>
        </p:txBody>
      </p:sp>
    </p:spTree>
    <p:extLst>
      <p:ext uri="{BB962C8B-B14F-4D97-AF65-F5344CB8AC3E}">
        <p14:creationId xmlns:p14="http://schemas.microsoft.com/office/powerpoint/2010/main" val="73921618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772400" cy="1324000"/>
          </a:xfrm>
        </p:spPr>
        <p:txBody>
          <a:bodyPr/>
          <a:lstStyle/>
          <a:p>
            <a:r>
              <a:rPr lang="en-CA" sz="2800" dirty="0" smtClean="0"/>
              <a:t>MYTH: </a:t>
            </a:r>
            <a:r>
              <a:rPr lang="en-CA" sz="2800" dirty="0"/>
              <a:t>System reliability should be independent of operational </a:t>
            </a:r>
            <a:r>
              <a:rPr lang="en-CA" sz="2800" dirty="0" smtClean="0"/>
              <a:t>requirements</a:t>
            </a:r>
            <a:endParaRPr lang="en-CA" sz="2800"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608" y="1772816"/>
            <a:ext cx="4895850" cy="4038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268191" y="2951185"/>
            <a:ext cx="2520280" cy="1200329"/>
          </a:xfrm>
          <a:prstGeom prst="rect">
            <a:avLst/>
          </a:prstGeom>
          <a:noFill/>
        </p:spPr>
        <p:txBody>
          <a:bodyPr wrap="square" rtlCol="0">
            <a:spAutoFit/>
          </a:bodyPr>
          <a:lstStyle/>
          <a:p>
            <a:pPr algn="ctr"/>
            <a:r>
              <a:rPr lang="en-CA" dirty="0" smtClean="0"/>
              <a:t>Functional requirements must be defined before the success path can be defined</a:t>
            </a:r>
            <a:endParaRPr lang="en-CA" dirty="0"/>
          </a:p>
        </p:txBody>
      </p:sp>
    </p:spTree>
    <p:extLst>
      <p:ext uri="{BB962C8B-B14F-4D97-AF65-F5344CB8AC3E}">
        <p14:creationId xmlns:p14="http://schemas.microsoft.com/office/powerpoint/2010/main" val="241471716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2800" dirty="0" smtClean="0"/>
              <a:t>MYTH: </a:t>
            </a:r>
            <a:r>
              <a:rPr lang="en-CA" sz="2800" dirty="0"/>
              <a:t>Repair time for backup system is less important than for primary </a:t>
            </a:r>
            <a:r>
              <a:rPr lang="en-CA" sz="2800" dirty="0" smtClean="0"/>
              <a:t>system</a:t>
            </a:r>
            <a:endParaRPr lang="en-CA" sz="28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420888"/>
            <a:ext cx="3895725" cy="2371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955289" y="2701415"/>
            <a:ext cx="3384376" cy="369332"/>
          </a:xfrm>
          <a:prstGeom prst="rect">
            <a:avLst/>
          </a:prstGeom>
          <a:noFill/>
        </p:spPr>
        <p:txBody>
          <a:bodyPr wrap="square" rtlCol="0">
            <a:spAutoFit/>
          </a:bodyPr>
          <a:lstStyle/>
          <a:p>
            <a:r>
              <a:rPr lang="en-CA" dirty="0" smtClean="0"/>
              <a:t>Availability = MTTF/(MTTF+MTTR)</a:t>
            </a:r>
          </a:p>
        </p:txBody>
      </p:sp>
      <p:sp>
        <p:nvSpPr>
          <p:cNvPr id="5" name="TextBox 4"/>
          <p:cNvSpPr txBox="1"/>
          <p:nvPr/>
        </p:nvSpPr>
        <p:spPr>
          <a:xfrm>
            <a:off x="4955289" y="3604374"/>
            <a:ext cx="3600400" cy="369332"/>
          </a:xfrm>
          <a:prstGeom prst="rect">
            <a:avLst/>
          </a:prstGeom>
          <a:noFill/>
        </p:spPr>
        <p:txBody>
          <a:bodyPr wrap="square" rtlCol="0">
            <a:spAutoFit/>
          </a:bodyPr>
          <a:lstStyle/>
          <a:p>
            <a:r>
              <a:rPr lang="en-CA" dirty="0" smtClean="0"/>
              <a:t>Availability = 1 – [(Q1xQ2) + </a:t>
            </a:r>
            <a:r>
              <a:rPr lang="en-CA" dirty="0" err="1" smtClean="0"/>
              <a:t>Qco</a:t>
            </a:r>
            <a:r>
              <a:rPr lang="en-CA" dirty="0" smtClean="0"/>
              <a:t>]</a:t>
            </a:r>
            <a:endParaRPr lang="en-CA" dirty="0"/>
          </a:p>
        </p:txBody>
      </p:sp>
    </p:spTree>
    <p:extLst>
      <p:ext uri="{BB962C8B-B14F-4D97-AF65-F5344CB8AC3E}">
        <p14:creationId xmlns:p14="http://schemas.microsoft.com/office/powerpoint/2010/main" val="393932343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2800" dirty="0" smtClean="0"/>
              <a:t>MYTH: </a:t>
            </a:r>
            <a:r>
              <a:rPr lang="en-CA" sz="2800" dirty="0"/>
              <a:t>Component failure rates are equipment </a:t>
            </a:r>
            <a:r>
              <a:rPr lang="en-CA" sz="2800" dirty="0" smtClean="0"/>
              <a:t>specific</a:t>
            </a:r>
            <a:endParaRPr lang="en-CA" sz="2800" dirty="0"/>
          </a:p>
        </p:txBody>
      </p:sp>
      <p:sp>
        <p:nvSpPr>
          <p:cNvPr id="4" name="Rectangle 3"/>
          <p:cNvSpPr txBox="1">
            <a:spLocks noChangeArrowheads="1"/>
          </p:cNvSpPr>
          <p:nvPr/>
        </p:nvSpPr>
        <p:spPr bwMode="auto">
          <a:xfrm>
            <a:off x="3133997" y="2710482"/>
            <a:ext cx="4678363" cy="17986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lnSpc>
                <a:spcPct val="90000"/>
              </a:lnSpc>
              <a:spcBef>
                <a:spcPts val="600"/>
              </a:spcBef>
              <a:spcAft>
                <a:spcPct val="0"/>
              </a:spcAft>
              <a:buFont typeface="Wingdings" pitchFamily="2" charset="2"/>
              <a:defRPr sz="2000">
                <a:solidFill>
                  <a:schemeClr val="bg2"/>
                </a:solidFill>
                <a:latin typeface="+mn-lt"/>
                <a:ea typeface="+mn-ea"/>
                <a:cs typeface="+mn-cs"/>
              </a:defRPr>
            </a:lvl1pPr>
            <a:lvl2pPr marL="740664" indent="-347472"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2pPr>
            <a:lvl3pPr marL="1143000" indent="-228600"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3pPr>
            <a:lvl4pPr marL="1600200" indent="-228600"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4pPr>
            <a:lvl5pPr marL="2057400" indent="-228600"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5pPr>
            <a:lvl6pPr marL="2514600" indent="-228600" algn="l" rtl="0" fontAlgn="base">
              <a:spcBef>
                <a:spcPct val="20000"/>
              </a:spcBef>
              <a:spcAft>
                <a:spcPct val="0"/>
              </a:spcAft>
              <a:buFont typeface="Wingdings" pitchFamily="2" charset="2"/>
              <a:buChar char="§"/>
              <a:defRPr sz="1200">
                <a:solidFill>
                  <a:schemeClr val="bg2"/>
                </a:solidFill>
                <a:latin typeface="+mn-lt"/>
              </a:defRPr>
            </a:lvl6pPr>
            <a:lvl7pPr marL="2971800" indent="-228600" algn="l" rtl="0" fontAlgn="base">
              <a:spcBef>
                <a:spcPct val="20000"/>
              </a:spcBef>
              <a:spcAft>
                <a:spcPct val="0"/>
              </a:spcAft>
              <a:buFont typeface="Wingdings" pitchFamily="2" charset="2"/>
              <a:buChar char="§"/>
              <a:defRPr sz="1200">
                <a:solidFill>
                  <a:schemeClr val="bg2"/>
                </a:solidFill>
                <a:latin typeface="+mn-lt"/>
              </a:defRPr>
            </a:lvl7pPr>
            <a:lvl8pPr marL="3429000" indent="-228600" algn="l" rtl="0" fontAlgn="base">
              <a:spcBef>
                <a:spcPct val="20000"/>
              </a:spcBef>
              <a:spcAft>
                <a:spcPct val="0"/>
              </a:spcAft>
              <a:buFont typeface="Wingdings" pitchFamily="2" charset="2"/>
              <a:buChar char="§"/>
              <a:defRPr sz="1200">
                <a:solidFill>
                  <a:schemeClr val="bg2"/>
                </a:solidFill>
                <a:latin typeface="+mn-lt"/>
              </a:defRPr>
            </a:lvl8pPr>
            <a:lvl9pPr marL="3886200" indent="-228600" algn="l" rtl="0" fontAlgn="base">
              <a:spcBef>
                <a:spcPct val="20000"/>
              </a:spcBef>
              <a:spcAft>
                <a:spcPct val="0"/>
              </a:spcAft>
              <a:buFont typeface="Wingdings" pitchFamily="2" charset="2"/>
              <a:buChar char="§"/>
              <a:defRPr sz="1200">
                <a:solidFill>
                  <a:schemeClr val="bg2"/>
                </a:solidFill>
                <a:latin typeface="+mn-lt"/>
              </a:defRPr>
            </a:lvl9pPr>
          </a:lstStyle>
          <a:p>
            <a:pPr marL="0" indent="0">
              <a:tabLst>
                <a:tab pos="0" algn="l"/>
              </a:tabLst>
            </a:pPr>
            <a:r>
              <a:rPr lang="en-US" sz="2400" kern="0" dirty="0" smtClean="0"/>
              <a:t>Reliability is the ability of equipment or system to </a:t>
            </a:r>
            <a:r>
              <a:rPr lang="en-US" sz="2400" kern="0" dirty="0" smtClean="0">
                <a:solidFill>
                  <a:schemeClr val="tx2"/>
                </a:solidFill>
              </a:rPr>
              <a:t>operate without interruption </a:t>
            </a:r>
            <a:r>
              <a:rPr lang="en-US" sz="2400" kern="0" dirty="0" smtClean="0"/>
              <a:t>for a desired period of time (mission time), </a:t>
            </a:r>
            <a:r>
              <a:rPr lang="en-US" sz="2400" u="sng" kern="0" dirty="0" smtClean="0">
                <a:solidFill>
                  <a:srgbClr val="FF0000"/>
                </a:solidFill>
              </a:rPr>
              <a:t>under a given set of conditions</a:t>
            </a:r>
          </a:p>
        </p:txBody>
      </p:sp>
      <p:sp>
        <p:nvSpPr>
          <p:cNvPr id="5" name="Text Box 3"/>
          <p:cNvSpPr txBox="1">
            <a:spLocks noChangeArrowheads="1"/>
          </p:cNvSpPr>
          <p:nvPr/>
        </p:nvSpPr>
        <p:spPr bwMode="auto">
          <a:xfrm>
            <a:off x="878160" y="2591420"/>
            <a:ext cx="1600200" cy="1816100"/>
          </a:xfrm>
          <a:prstGeom prst="rect">
            <a:avLst/>
          </a:prstGeom>
          <a:noFill/>
          <a:ln w="9525">
            <a:noFill/>
            <a:miter lim="800000"/>
            <a:headEnd/>
            <a:tailEnd/>
          </a:ln>
        </p:spPr>
        <p:txBody>
          <a:bodyPr>
            <a:spAutoFit/>
          </a:bodyPr>
          <a:lstStyle/>
          <a:p>
            <a:pPr algn="l">
              <a:defRPr/>
            </a:pPr>
            <a:r>
              <a:rPr lang="en-AU" sz="2800" i="1" dirty="0">
                <a:solidFill>
                  <a:schemeClr val="tx2"/>
                </a:solidFill>
                <a:effectLst>
                  <a:outerShdw blurRad="38100" dist="38100" dir="2700000" algn="tl">
                    <a:srgbClr val="000000">
                      <a:alpha val="43137"/>
                    </a:srgbClr>
                  </a:outerShdw>
                </a:effectLst>
                <a:latin typeface="+mn-lt"/>
              </a:rPr>
              <a:t>Reliability in its simplest form …..</a:t>
            </a:r>
          </a:p>
        </p:txBody>
      </p:sp>
      <p:sp>
        <p:nvSpPr>
          <p:cNvPr id="6" name="Left Brace 5"/>
          <p:cNvSpPr>
            <a:spLocks/>
          </p:cNvSpPr>
          <p:nvPr/>
        </p:nvSpPr>
        <p:spPr bwMode="auto">
          <a:xfrm>
            <a:off x="2600597" y="2710482"/>
            <a:ext cx="381000" cy="1600200"/>
          </a:xfrm>
          <a:prstGeom prst="leftBrace">
            <a:avLst>
              <a:gd name="adj1" fmla="val 8342"/>
              <a:gd name="adj2" fmla="val 50000"/>
            </a:avLst>
          </a:prstGeom>
          <a:noFill/>
          <a:ln w="38100" algn="ctr">
            <a:solidFill>
              <a:schemeClr val="tx2"/>
            </a:solidFill>
            <a:round/>
            <a:headEnd/>
            <a:tailEnd/>
          </a:ln>
        </p:spPr>
        <p:txBody>
          <a:bodyPr wrap="none" anchor="ctr"/>
          <a:lstStyle/>
          <a:p>
            <a:endParaRPr lang="en-CA"/>
          </a:p>
        </p:txBody>
      </p:sp>
    </p:spTree>
    <p:extLst>
      <p:ext uri="{BB962C8B-B14F-4D97-AF65-F5344CB8AC3E}">
        <p14:creationId xmlns:p14="http://schemas.microsoft.com/office/powerpoint/2010/main" val="184875280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147248" cy="1143000"/>
          </a:xfrm>
        </p:spPr>
        <p:txBody>
          <a:bodyPr/>
          <a:lstStyle/>
          <a:p>
            <a:r>
              <a:rPr lang="en-CA" sz="2800" dirty="0" smtClean="0"/>
              <a:t>MYTH: The better design becomes obvious with more experience</a:t>
            </a:r>
            <a:endParaRPr lang="en-CA" sz="2800" dirty="0"/>
          </a:p>
        </p:txBody>
      </p:sp>
      <p:sp>
        <p:nvSpPr>
          <p:cNvPr id="4" name="TextBox 3"/>
          <p:cNvSpPr txBox="1"/>
          <p:nvPr/>
        </p:nvSpPr>
        <p:spPr>
          <a:xfrm>
            <a:off x="2123728" y="3429000"/>
            <a:ext cx="4464496" cy="369332"/>
          </a:xfrm>
          <a:prstGeom prst="rect">
            <a:avLst/>
          </a:prstGeom>
          <a:noFill/>
        </p:spPr>
        <p:txBody>
          <a:bodyPr wrap="square" rtlCol="0">
            <a:spAutoFit/>
          </a:bodyPr>
          <a:lstStyle/>
          <a:p>
            <a:pPr algn="ctr"/>
            <a:r>
              <a:rPr lang="en-CA" dirty="0" smtClean="0">
                <a:solidFill>
                  <a:srgbClr val="002060"/>
                </a:solidFill>
              </a:rPr>
              <a:t>Which is better?</a:t>
            </a:r>
            <a:endParaRPr lang="en-CA" dirty="0">
              <a:solidFill>
                <a:srgbClr val="002060"/>
              </a:solidFill>
            </a:endParaRPr>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608" y="1251597"/>
            <a:ext cx="6552728" cy="48416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8499585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If you want to know:</a:t>
            </a:r>
            <a:endParaRPr lang="en-CA" dirty="0"/>
          </a:p>
        </p:txBody>
      </p:sp>
      <p:sp>
        <p:nvSpPr>
          <p:cNvPr id="3" name="Content Placeholder 2"/>
          <p:cNvSpPr>
            <a:spLocks noGrp="1"/>
          </p:cNvSpPr>
          <p:nvPr>
            <p:ph idx="1"/>
          </p:nvPr>
        </p:nvSpPr>
        <p:spPr>
          <a:xfrm>
            <a:off x="457200" y="4725144"/>
            <a:ext cx="7772400" cy="1066056"/>
          </a:xfrm>
        </p:spPr>
        <p:txBody>
          <a:bodyPr/>
          <a:lstStyle/>
          <a:p>
            <a:pPr algn="ctr"/>
            <a:r>
              <a:rPr lang="en-CA" sz="6600" dirty="0" smtClean="0"/>
              <a:t>Do the analysis</a:t>
            </a:r>
            <a:endParaRPr lang="en-CA" sz="6600" dirty="0"/>
          </a:p>
        </p:txBody>
      </p:sp>
      <p:sp>
        <p:nvSpPr>
          <p:cNvPr id="5" name="TextBox 4"/>
          <p:cNvSpPr txBox="1"/>
          <p:nvPr/>
        </p:nvSpPr>
        <p:spPr>
          <a:xfrm>
            <a:off x="899592" y="1412776"/>
            <a:ext cx="7200800" cy="3139321"/>
          </a:xfrm>
          <a:prstGeom prst="rect">
            <a:avLst/>
          </a:prstGeom>
          <a:noFill/>
        </p:spPr>
        <p:txBody>
          <a:bodyPr wrap="square" rtlCol="0">
            <a:spAutoFit/>
          </a:bodyPr>
          <a:lstStyle/>
          <a:p>
            <a:pPr marL="285750" indent="-285750">
              <a:buFont typeface="Arial" panose="020B0604020202020204" pitchFamily="34" charset="0"/>
              <a:buChar char="•"/>
            </a:pPr>
            <a:r>
              <a:rPr lang="en-CA" sz="2200" dirty="0" smtClean="0"/>
              <a:t>How available is the system</a:t>
            </a:r>
          </a:p>
          <a:p>
            <a:pPr marL="285750" indent="-285750">
              <a:buFont typeface="Arial" panose="020B0604020202020204" pitchFamily="34" charset="0"/>
              <a:buChar char="•"/>
            </a:pPr>
            <a:r>
              <a:rPr lang="en-CA" sz="2200" dirty="0" smtClean="0"/>
              <a:t>How Reliable is the system</a:t>
            </a:r>
          </a:p>
          <a:p>
            <a:pPr marL="285750" indent="-285750">
              <a:buFont typeface="Arial" panose="020B0604020202020204" pitchFamily="34" charset="0"/>
              <a:buChar char="•"/>
            </a:pPr>
            <a:r>
              <a:rPr lang="en-CA" sz="2200" dirty="0" smtClean="0"/>
              <a:t>How likely is a system failure</a:t>
            </a:r>
          </a:p>
          <a:p>
            <a:pPr marL="285750" indent="-285750">
              <a:buFont typeface="Arial" panose="020B0604020202020204" pitchFamily="34" charset="0"/>
              <a:buChar char="•"/>
            </a:pPr>
            <a:r>
              <a:rPr lang="en-CA" sz="2200" dirty="0" smtClean="0"/>
              <a:t>What design changes will yield the best performance</a:t>
            </a:r>
          </a:p>
          <a:p>
            <a:pPr marL="285750" indent="-285750">
              <a:buFont typeface="Arial" panose="020B0604020202020204" pitchFamily="34" charset="0"/>
              <a:buChar char="•"/>
            </a:pPr>
            <a:r>
              <a:rPr lang="en-CA" sz="2200" dirty="0" smtClean="0"/>
              <a:t>How much will </a:t>
            </a:r>
            <a:r>
              <a:rPr lang="en-CA" sz="2200" dirty="0"/>
              <a:t>it </a:t>
            </a:r>
            <a:r>
              <a:rPr lang="en-CA" sz="2200" dirty="0" smtClean="0"/>
              <a:t>cost to test and maintain the system</a:t>
            </a:r>
          </a:p>
          <a:p>
            <a:pPr marL="285750" indent="-285750">
              <a:buFont typeface="Arial" panose="020B0604020202020204" pitchFamily="34" charset="0"/>
              <a:buChar char="•"/>
            </a:pPr>
            <a:r>
              <a:rPr lang="en-CA" sz="2200" dirty="0" smtClean="0"/>
              <a:t>How important is having spares on site</a:t>
            </a:r>
          </a:p>
          <a:p>
            <a:pPr marL="285750" indent="-285750">
              <a:buFont typeface="Arial" panose="020B0604020202020204" pitchFamily="34" charset="0"/>
              <a:buChar char="•"/>
            </a:pPr>
            <a:r>
              <a:rPr lang="en-CA" sz="2200" dirty="0" smtClean="0"/>
              <a:t>What level of performance can I guarantee</a:t>
            </a:r>
          </a:p>
          <a:p>
            <a:pPr marL="285750" indent="-285750">
              <a:buFont typeface="Arial" panose="020B0604020202020204" pitchFamily="34" charset="0"/>
              <a:buChar char="•"/>
            </a:pPr>
            <a:r>
              <a:rPr lang="en-CA" sz="2200" dirty="0" smtClean="0"/>
              <a:t>What’s the risk of environmental damage</a:t>
            </a:r>
          </a:p>
          <a:p>
            <a:pPr marL="285750" indent="-285750">
              <a:buFont typeface="Arial" panose="020B0604020202020204" pitchFamily="34" charset="0"/>
              <a:buChar char="•"/>
            </a:pPr>
            <a:r>
              <a:rPr lang="en-CA" sz="2200" dirty="0" smtClean="0"/>
              <a:t>What’s the safety risk</a:t>
            </a:r>
            <a:endParaRPr lang="en-CA" sz="2200" dirty="0"/>
          </a:p>
        </p:txBody>
      </p:sp>
    </p:spTree>
    <p:extLst>
      <p:ext uri="{BB962C8B-B14F-4D97-AF65-F5344CB8AC3E}">
        <p14:creationId xmlns:p14="http://schemas.microsoft.com/office/powerpoint/2010/main" val="1867679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9" name="Elbow Connector 38"/>
          <p:cNvCxnSpPr/>
          <p:nvPr/>
        </p:nvCxnSpPr>
        <p:spPr>
          <a:xfrm flipV="1">
            <a:off x="3641343" y="3928805"/>
            <a:ext cx="998678" cy="987904"/>
          </a:xfrm>
          <a:prstGeom prst="bent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CA" sz="2800" dirty="0" smtClean="0"/>
              <a:t>How does reliability assessment change the process to find a solution for an under-performing system?</a:t>
            </a:r>
            <a:endParaRPr lang="en-CA" sz="2800" dirty="0"/>
          </a:p>
        </p:txBody>
      </p:sp>
      <p:sp>
        <p:nvSpPr>
          <p:cNvPr id="67" name="Content Placeholder 2"/>
          <p:cNvSpPr>
            <a:spLocks noGrp="1"/>
          </p:cNvSpPr>
          <p:nvPr>
            <p:ph idx="1"/>
          </p:nvPr>
        </p:nvSpPr>
        <p:spPr>
          <a:xfrm>
            <a:off x="5022814" y="1556792"/>
            <a:ext cx="2933561" cy="648271"/>
          </a:xfrm>
          <a:solidFill>
            <a:schemeClr val="tx1">
              <a:lumMod val="75000"/>
              <a:lumOff val="25000"/>
            </a:schemeClr>
          </a:solidFill>
        </p:spPr>
        <p:txBody>
          <a:bodyPr>
            <a:normAutofit/>
          </a:bodyPr>
          <a:lstStyle/>
          <a:p>
            <a:pPr marL="0" indent="0" algn="ctr">
              <a:buNone/>
            </a:pPr>
            <a:r>
              <a:rPr lang="en-CA" sz="2400" b="1" dirty="0" smtClean="0">
                <a:solidFill>
                  <a:schemeClr val="bg1"/>
                </a:solidFill>
              </a:rPr>
              <a:t>Traditional approach</a:t>
            </a:r>
            <a:endParaRPr lang="en-CA" sz="2400" b="1" dirty="0">
              <a:solidFill>
                <a:schemeClr val="bg1"/>
              </a:solidFill>
            </a:endParaRPr>
          </a:p>
        </p:txBody>
      </p:sp>
      <p:grpSp>
        <p:nvGrpSpPr>
          <p:cNvPr id="19" name="Group 18"/>
          <p:cNvGrpSpPr/>
          <p:nvPr/>
        </p:nvGrpSpPr>
        <p:grpSpPr>
          <a:xfrm>
            <a:off x="1070342" y="3154296"/>
            <a:ext cx="1127383" cy="769441"/>
            <a:chOff x="1058912" y="3010081"/>
            <a:chExt cx="1127383" cy="769441"/>
          </a:xfrm>
        </p:grpSpPr>
        <p:sp>
          <p:nvSpPr>
            <p:cNvPr id="14" name="Rectangle 13"/>
            <p:cNvSpPr/>
            <p:nvPr/>
          </p:nvSpPr>
          <p:spPr>
            <a:xfrm>
              <a:off x="1058913" y="3033935"/>
              <a:ext cx="1127382" cy="745587"/>
            </a:xfrm>
            <a:prstGeom prst="rect">
              <a:avLst/>
            </a:prstGeom>
            <a:gradFill flip="none" rotWithShape="1">
              <a:gsLst>
                <a:gs pos="0">
                  <a:schemeClr val="tx2">
                    <a:lumMod val="40000"/>
                    <a:lumOff val="60000"/>
                  </a:schemeClr>
                </a:gs>
                <a:gs pos="100000">
                  <a:schemeClr val="bg1"/>
                </a:gs>
              </a:gsLst>
              <a:lin ang="54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5" name="TextBox 4"/>
            <p:cNvSpPr txBox="1"/>
            <p:nvPr/>
          </p:nvSpPr>
          <p:spPr>
            <a:xfrm>
              <a:off x="1058912" y="3010081"/>
              <a:ext cx="1057836" cy="769441"/>
            </a:xfrm>
            <a:prstGeom prst="rect">
              <a:avLst/>
            </a:prstGeom>
            <a:noFill/>
            <a:ln>
              <a:noFill/>
            </a:ln>
          </p:spPr>
          <p:txBody>
            <a:bodyPr wrap="square" rtlCol="0">
              <a:spAutoFit/>
            </a:bodyPr>
            <a:lstStyle/>
            <a:p>
              <a:pPr algn="ctr"/>
              <a:r>
                <a:rPr lang="en-CA" sz="800" b="1" dirty="0" smtClean="0">
                  <a:solidFill>
                    <a:schemeClr val="tx2"/>
                  </a:solidFill>
                </a:rPr>
                <a:t/>
              </a:r>
              <a:br>
                <a:rPr lang="en-CA" sz="800" b="1" dirty="0" smtClean="0">
                  <a:solidFill>
                    <a:schemeClr val="tx2"/>
                  </a:solidFill>
                </a:rPr>
              </a:br>
              <a:r>
                <a:rPr lang="en-CA" sz="1400" b="1" dirty="0" smtClean="0">
                  <a:solidFill>
                    <a:schemeClr val="tx2"/>
                  </a:solidFill>
                </a:rPr>
                <a:t>Identify problem</a:t>
              </a:r>
              <a:br>
                <a:rPr lang="en-CA" sz="1400" b="1" dirty="0" smtClean="0">
                  <a:solidFill>
                    <a:schemeClr val="tx2"/>
                  </a:solidFill>
                </a:rPr>
              </a:br>
              <a:endParaRPr lang="en-CA" sz="800" b="1" dirty="0">
                <a:solidFill>
                  <a:schemeClr val="tx2"/>
                </a:solidFill>
              </a:endParaRPr>
            </a:p>
          </p:txBody>
        </p:sp>
      </p:grpSp>
      <p:grpSp>
        <p:nvGrpSpPr>
          <p:cNvPr id="21" name="Group 20"/>
          <p:cNvGrpSpPr/>
          <p:nvPr/>
        </p:nvGrpSpPr>
        <p:grpSpPr>
          <a:xfrm>
            <a:off x="2889294" y="3512858"/>
            <a:ext cx="1127382" cy="788069"/>
            <a:chOff x="2877864" y="3133191"/>
            <a:chExt cx="1127382" cy="646331"/>
          </a:xfrm>
        </p:grpSpPr>
        <p:sp>
          <p:nvSpPr>
            <p:cNvPr id="16" name="Rectangle 15"/>
            <p:cNvSpPr/>
            <p:nvPr/>
          </p:nvSpPr>
          <p:spPr>
            <a:xfrm>
              <a:off x="2877864" y="3133191"/>
              <a:ext cx="1127382" cy="646331"/>
            </a:xfrm>
            <a:prstGeom prst="rect">
              <a:avLst/>
            </a:prstGeom>
            <a:gradFill flip="none" rotWithShape="1">
              <a:gsLst>
                <a:gs pos="0">
                  <a:schemeClr val="tx2">
                    <a:lumMod val="40000"/>
                    <a:lumOff val="60000"/>
                  </a:schemeClr>
                </a:gs>
                <a:gs pos="100000">
                  <a:schemeClr val="bg1"/>
                </a:gs>
              </a:gsLst>
              <a:lin ang="54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7" name="TextBox 6"/>
            <p:cNvSpPr txBox="1"/>
            <p:nvPr/>
          </p:nvSpPr>
          <p:spPr>
            <a:xfrm>
              <a:off x="2909046" y="3159184"/>
              <a:ext cx="1057836" cy="605812"/>
            </a:xfrm>
            <a:prstGeom prst="rect">
              <a:avLst/>
            </a:prstGeom>
            <a:noFill/>
            <a:ln>
              <a:noFill/>
            </a:ln>
          </p:spPr>
          <p:txBody>
            <a:bodyPr wrap="square" rtlCol="0">
              <a:spAutoFit/>
            </a:bodyPr>
            <a:lstStyle/>
            <a:p>
              <a:pPr algn="ctr"/>
              <a:r>
                <a:rPr lang="en-CA" sz="1400" b="1" dirty="0" smtClean="0">
                  <a:solidFill>
                    <a:schemeClr val="tx2"/>
                  </a:solidFill>
                </a:rPr>
                <a:t>Initiate</a:t>
              </a:r>
              <a:br>
                <a:rPr lang="en-CA" sz="1400" b="1" dirty="0" smtClean="0">
                  <a:solidFill>
                    <a:schemeClr val="tx2"/>
                  </a:solidFill>
                </a:rPr>
              </a:br>
              <a:r>
                <a:rPr lang="en-CA" sz="1400" b="1" dirty="0" smtClean="0">
                  <a:solidFill>
                    <a:schemeClr val="tx2"/>
                  </a:solidFill>
                </a:rPr>
                <a:t>Capital project</a:t>
              </a:r>
              <a:endParaRPr lang="en-CA" sz="1400" b="1" dirty="0">
                <a:solidFill>
                  <a:schemeClr val="tx2"/>
                </a:solidFill>
              </a:endParaRPr>
            </a:p>
          </p:txBody>
        </p:sp>
      </p:grpSp>
      <p:grpSp>
        <p:nvGrpSpPr>
          <p:cNvPr id="22" name="Group 21"/>
          <p:cNvGrpSpPr/>
          <p:nvPr/>
        </p:nvGrpSpPr>
        <p:grpSpPr>
          <a:xfrm>
            <a:off x="2913927" y="4758081"/>
            <a:ext cx="1127382" cy="646331"/>
            <a:chOff x="2902497" y="4270966"/>
            <a:chExt cx="1127382" cy="646331"/>
          </a:xfrm>
        </p:grpSpPr>
        <p:sp>
          <p:nvSpPr>
            <p:cNvPr id="17" name="Rectangle 16"/>
            <p:cNvSpPr/>
            <p:nvPr/>
          </p:nvSpPr>
          <p:spPr>
            <a:xfrm>
              <a:off x="2902497" y="4270966"/>
              <a:ext cx="1127382" cy="646331"/>
            </a:xfrm>
            <a:prstGeom prst="rect">
              <a:avLst/>
            </a:prstGeom>
            <a:gradFill flip="none" rotWithShape="1">
              <a:gsLst>
                <a:gs pos="0">
                  <a:schemeClr val="tx2">
                    <a:lumMod val="40000"/>
                    <a:lumOff val="60000"/>
                  </a:schemeClr>
                </a:gs>
                <a:gs pos="100000">
                  <a:schemeClr val="bg1"/>
                </a:gs>
              </a:gsLst>
              <a:lin ang="54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8" name="TextBox 7"/>
            <p:cNvSpPr txBox="1"/>
            <p:nvPr/>
          </p:nvSpPr>
          <p:spPr>
            <a:xfrm>
              <a:off x="2966486" y="4340432"/>
              <a:ext cx="1057836" cy="523220"/>
            </a:xfrm>
            <a:prstGeom prst="rect">
              <a:avLst/>
            </a:prstGeom>
            <a:noFill/>
            <a:ln>
              <a:noFill/>
            </a:ln>
          </p:spPr>
          <p:txBody>
            <a:bodyPr wrap="square" rtlCol="0">
              <a:spAutoFit/>
            </a:bodyPr>
            <a:lstStyle/>
            <a:p>
              <a:pPr algn="ctr"/>
              <a:r>
                <a:rPr lang="en-CA" sz="1400" b="1" dirty="0" smtClean="0">
                  <a:solidFill>
                    <a:schemeClr val="tx2"/>
                  </a:solidFill>
                </a:rPr>
                <a:t>Implement solution</a:t>
              </a:r>
              <a:endParaRPr lang="en-CA" sz="1400" b="1" dirty="0">
                <a:solidFill>
                  <a:schemeClr val="tx2"/>
                </a:solidFill>
              </a:endParaRPr>
            </a:p>
          </p:txBody>
        </p:sp>
      </p:grpSp>
      <p:grpSp>
        <p:nvGrpSpPr>
          <p:cNvPr id="23" name="Group 22"/>
          <p:cNvGrpSpPr/>
          <p:nvPr/>
        </p:nvGrpSpPr>
        <p:grpSpPr>
          <a:xfrm>
            <a:off x="4527343" y="3593908"/>
            <a:ext cx="1364655" cy="646331"/>
            <a:chOff x="4470193" y="3141083"/>
            <a:chExt cx="1364655" cy="646331"/>
          </a:xfrm>
        </p:grpSpPr>
        <p:sp>
          <p:nvSpPr>
            <p:cNvPr id="18" name="Rectangle 17"/>
            <p:cNvSpPr/>
            <p:nvPr/>
          </p:nvSpPr>
          <p:spPr>
            <a:xfrm>
              <a:off x="4588830" y="3141083"/>
              <a:ext cx="1127382" cy="646331"/>
            </a:xfrm>
            <a:prstGeom prst="rect">
              <a:avLst/>
            </a:prstGeom>
            <a:gradFill flip="none" rotWithShape="1">
              <a:gsLst>
                <a:gs pos="0">
                  <a:schemeClr val="tx2">
                    <a:lumMod val="40000"/>
                    <a:lumOff val="60000"/>
                  </a:schemeClr>
                </a:gs>
                <a:gs pos="100000">
                  <a:schemeClr val="bg1"/>
                </a:gs>
              </a:gsLst>
              <a:lin ang="54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9" name="TextBox 8"/>
            <p:cNvSpPr txBox="1"/>
            <p:nvPr/>
          </p:nvSpPr>
          <p:spPr>
            <a:xfrm>
              <a:off x="4470193" y="3179778"/>
              <a:ext cx="1364655" cy="523220"/>
            </a:xfrm>
            <a:prstGeom prst="rect">
              <a:avLst/>
            </a:prstGeom>
            <a:noFill/>
            <a:ln>
              <a:noFill/>
            </a:ln>
          </p:spPr>
          <p:txBody>
            <a:bodyPr wrap="square" rtlCol="0">
              <a:spAutoFit/>
            </a:bodyPr>
            <a:lstStyle/>
            <a:p>
              <a:pPr algn="ctr"/>
              <a:r>
                <a:rPr lang="en-CA" sz="1400" b="1" dirty="0" smtClean="0">
                  <a:solidFill>
                    <a:schemeClr val="tx2"/>
                  </a:solidFill>
                </a:rPr>
                <a:t>Re-assess performance</a:t>
              </a:r>
              <a:endParaRPr lang="en-CA" sz="1400" b="1" dirty="0">
                <a:solidFill>
                  <a:schemeClr val="tx2"/>
                </a:solidFill>
              </a:endParaRPr>
            </a:p>
          </p:txBody>
        </p:sp>
      </p:grpSp>
      <p:sp>
        <p:nvSpPr>
          <p:cNvPr id="11" name="TextBox 10"/>
          <p:cNvSpPr txBox="1"/>
          <p:nvPr/>
        </p:nvSpPr>
        <p:spPr>
          <a:xfrm>
            <a:off x="5908925" y="5240621"/>
            <a:ext cx="2181131" cy="553998"/>
          </a:xfrm>
          <a:prstGeom prst="rect">
            <a:avLst/>
          </a:prstGeom>
          <a:solidFill>
            <a:srgbClr val="00B050"/>
          </a:solidFill>
        </p:spPr>
        <p:txBody>
          <a:bodyPr wrap="square" rtlCol="0">
            <a:spAutoFit/>
          </a:bodyPr>
          <a:lstStyle/>
          <a:p>
            <a:pPr algn="ctr"/>
            <a:r>
              <a:rPr lang="en-CA" sz="800" b="1" dirty="0" smtClean="0">
                <a:solidFill>
                  <a:schemeClr val="bg1"/>
                </a:solidFill>
              </a:rPr>
              <a:t/>
            </a:r>
            <a:br>
              <a:rPr lang="en-CA" sz="800" b="1" dirty="0" smtClean="0">
                <a:solidFill>
                  <a:schemeClr val="bg1"/>
                </a:solidFill>
              </a:rPr>
            </a:br>
            <a:r>
              <a:rPr lang="en-CA" sz="1400" b="1" dirty="0" smtClean="0">
                <a:solidFill>
                  <a:schemeClr val="bg1"/>
                </a:solidFill>
              </a:rPr>
              <a:t>System performs.</a:t>
            </a:r>
            <a:br>
              <a:rPr lang="en-CA" sz="1400" b="1" dirty="0" smtClean="0">
                <a:solidFill>
                  <a:schemeClr val="bg1"/>
                </a:solidFill>
              </a:rPr>
            </a:br>
            <a:endParaRPr lang="en-CA" sz="800" b="1" dirty="0">
              <a:solidFill>
                <a:schemeClr val="bg1"/>
              </a:solidFill>
            </a:endParaRPr>
          </a:p>
        </p:txBody>
      </p:sp>
      <p:cxnSp>
        <p:nvCxnSpPr>
          <p:cNvPr id="25" name="Elbow Connector 24"/>
          <p:cNvCxnSpPr/>
          <p:nvPr/>
        </p:nvCxnSpPr>
        <p:spPr>
          <a:xfrm rot="16200000" flipH="1">
            <a:off x="425510" y="2894185"/>
            <a:ext cx="996559" cy="293103"/>
          </a:xfrm>
          <a:prstGeom prst="bentConnector3">
            <a:avLst>
              <a:gd name="adj1" fmla="val 100415"/>
            </a:avLst>
          </a:prstGeom>
          <a:ln>
            <a:tailEnd type="triangle"/>
          </a:ln>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533381" y="1795463"/>
            <a:ext cx="1821199" cy="769441"/>
          </a:xfrm>
          <a:prstGeom prst="rect">
            <a:avLst/>
          </a:prstGeom>
          <a:solidFill>
            <a:srgbClr val="C00000"/>
          </a:solidFill>
        </p:spPr>
        <p:txBody>
          <a:bodyPr wrap="square" rtlCol="0">
            <a:spAutoFit/>
          </a:bodyPr>
          <a:lstStyle/>
          <a:p>
            <a:pPr algn="ctr"/>
            <a:r>
              <a:rPr lang="en-CA" sz="800" b="1" dirty="0" smtClean="0">
                <a:solidFill>
                  <a:schemeClr val="bg1"/>
                </a:solidFill>
              </a:rPr>
              <a:t/>
            </a:r>
            <a:br>
              <a:rPr lang="en-CA" sz="800" b="1" dirty="0" smtClean="0">
                <a:solidFill>
                  <a:schemeClr val="bg1"/>
                </a:solidFill>
              </a:rPr>
            </a:br>
            <a:r>
              <a:rPr lang="en-CA" sz="1400" b="1" dirty="0" smtClean="0">
                <a:solidFill>
                  <a:schemeClr val="bg1"/>
                </a:solidFill>
              </a:rPr>
              <a:t>System </a:t>
            </a:r>
            <a:br>
              <a:rPr lang="en-CA" sz="1400" b="1" dirty="0" smtClean="0">
                <a:solidFill>
                  <a:schemeClr val="bg1"/>
                </a:solidFill>
              </a:rPr>
            </a:br>
            <a:r>
              <a:rPr lang="en-CA" sz="1400" b="1" dirty="0" smtClean="0">
                <a:solidFill>
                  <a:schemeClr val="bg1"/>
                </a:solidFill>
              </a:rPr>
              <a:t>under-performing?</a:t>
            </a:r>
            <a:br>
              <a:rPr lang="en-CA" sz="1400" b="1" dirty="0" smtClean="0">
                <a:solidFill>
                  <a:schemeClr val="bg1"/>
                </a:solidFill>
              </a:rPr>
            </a:br>
            <a:endParaRPr lang="en-CA" sz="800" b="1" dirty="0">
              <a:solidFill>
                <a:schemeClr val="bg1"/>
              </a:solidFill>
            </a:endParaRPr>
          </a:p>
        </p:txBody>
      </p:sp>
      <p:cxnSp>
        <p:nvCxnSpPr>
          <p:cNvPr id="27" name="Straight Arrow Connector 26"/>
          <p:cNvCxnSpPr/>
          <p:nvPr/>
        </p:nvCxnSpPr>
        <p:spPr>
          <a:xfrm>
            <a:off x="1599260" y="3923737"/>
            <a:ext cx="0" cy="49144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9" name="Elbow Connector 28"/>
          <p:cNvCxnSpPr/>
          <p:nvPr/>
        </p:nvCxnSpPr>
        <p:spPr>
          <a:xfrm flipV="1">
            <a:off x="2115154" y="3934655"/>
            <a:ext cx="775548" cy="687152"/>
          </a:xfrm>
          <a:prstGeom prst="bentConnector3">
            <a:avLst>
              <a:gd name="adj1" fmla="val 51025"/>
            </a:avLst>
          </a:prstGeom>
          <a:ln>
            <a:tailEnd type="triangle"/>
          </a:ln>
        </p:spPr>
        <p:style>
          <a:lnRef idx="2">
            <a:schemeClr val="accent1"/>
          </a:lnRef>
          <a:fillRef idx="0">
            <a:schemeClr val="accent1"/>
          </a:fillRef>
          <a:effectRef idx="1">
            <a:schemeClr val="accent1"/>
          </a:effectRef>
          <a:fontRef idx="minor">
            <a:schemeClr val="tx1"/>
          </a:fontRef>
        </p:style>
      </p:cxnSp>
      <p:grpSp>
        <p:nvGrpSpPr>
          <p:cNvPr id="20" name="Group 19"/>
          <p:cNvGrpSpPr/>
          <p:nvPr/>
        </p:nvGrpSpPr>
        <p:grpSpPr>
          <a:xfrm>
            <a:off x="952552" y="4415181"/>
            <a:ext cx="1339117" cy="1021124"/>
            <a:chOff x="941122" y="4270966"/>
            <a:chExt cx="1339117" cy="1021124"/>
          </a:xfrm>
        </p:grpSpPr>
        <p:sp>
          <p:nvSpPr>
            <p:cNvPr id="15" name="Rectangle 14"/>
            <p:cNvSpPr/>
            <p:nvPr/>
          </p:nvSpPr>
          <p:spPr>
            <a:xfrm>
              <a:off x="1048069" y="4270966"/>
              <a:ext cx="1127382" cy="1021124"/>
            </a:xfrm>
            <a:prstGeom prst="rect">
              <a:avLst/>
            </a:prstGeom>
            <a:gradFill flip="none" rotWithShape="1">
              <a:gsLst>
                <a:gs pos="0">
                  <a:schemeClr val="tx2">
                    <a:lumMod val="40000"/>
                    <a:lumOff val="60000"/>
                  </a:schemeClr>
                </a:gs>
                <a:gs pos="100000">
                  <a:schemeClr val="bg1"/>
                </a:gs>
              </a:gsLst>
              <a:lin ang="54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6" name="TextBox 5"/>
            <p:cNvSpPr txBox="1"/>
            <p:nvPr/>
          </p:nvSpPr>
          <p:spPr>
            <a:xfrm>
              <a:off x="941122" y="4409897"/>
              <a:ext cx="1339117" cy="738664"/>
            </a:xfrm>
            <a:prstGeom prst="rect">
              <a:avLst/>
            </a:prstGeom>
            <a:noFill/>
            <a:ln>
              <a:noFill/>
            </a:ln>
          </p:spPr>
          <p:txBody>
            <a:bodyPr wrap="square" rtlCol="0">
              <a:spAutoFit/>
            </a:bodyPr>
            <a:lstStyle/>
            <a:p>
              <a:pPr algn="ctr"/>
              <a:r>
                <a:rPr lang="en-CA" sz="1400" b="1" dirty="0" smtClean="0">
                  <a:solidFill>
                    <a:schemeClr val="tx2"/>
                  </a:solidFill>
                </a:rPr>
                <a:t>Identify </a:t>
              </a:r>
              <a:br>
                <a:rPr lang="en-CA" sz="1400" b="1" dirty="0" smtClean="0">
                  <a:solidFill>
                    <a:schemeClr val="tx2"/>
                  </a:solidFill>
                </a:rPr>
              </a:br>
              <a:r>
                <a:rPr lang="en-CA" sz="1400" b="1" dirty="0" smtClean="0">
                  <a:solidFill>
                    <a:schemeClr val="tx2"/>
                  </a:solidFill>
                </a:rPr>
                <a:t>&amp; select </a:t>
              </a:r>
              <a:br>
                <a:rPr lang="en-CA" sz="1400" b="1" dirty="0" smtClean="0">
                  <a:solidFill>
                    <a:schemeClr val="tx2"/>
                  </a:solidFill>
                </a:rPr>
              </a:br>
              <a:r>
                <a:rPr lang="en-CA" sz="1400" b="1" dirty="0" smtClean="0">
                  <a:solidFill>
                    <a:schemeClr val="tx2"/>
                  </a:solidFill>
                </a:rPr>
                <a:t>solutions</a:t>
              </a:r>
              <a:endParaRPr lang="en-CA" sz="1400" b="1" dirty="0">
                <a:solidFill>
                  <a:schemeClr val="tx2"/>
                </a:solidFill>
              </a:endParaRPr>
            </a:p>
          </p:txBody>
        </p:sp>
      </p:grpSp>
      <p:cxnSp>
        <p:nvCxnSpPr>
          <p:cNvPr id="38" name="Straight Arrow Connector 37"/>
          <p:cNvCxnSpPr>
            <a:stCxn id="16" idx="2"/>
          </p:cNvCxnSpPr>
          <p:nvPr/>
        </p:nvCxnSpPr>
        <p:spPr>
          <a:xfrm>
            <a:off x="3452985" y="4300927"/>
            <a:ext cx="1957" cy="45539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nvGrpSpPr>
          <p:cNvPr id="59" name="Group 58"/>
          <p:cNvGrpSpPr/>
          <p:nvPr/>
        </p:nvGrpSpPr>
        <p:grpSpPr>
          <a:xfrm>
            <a:off x="6444208" y="4581939"/>
            <a:ext cx="1057836" cy="658682"/>
            <a:chOff x="6459143" y="4437724"/>
            <a:chExt cx="1057836" cy="658682"/>
          </a:xfrm>
        </p:grpSpPr>
        <p:cxnSp>
          <p:nvCxnSpPr>
            <p:cNvPr id="47" name="Straight Arrow Connector 46"/>
            <p:cNvCxnSpPr>
              <a:endCxn id="11" idx="0"/>
            </p:cNvCxnSpPr>
            <p:nvPr/>
          </p:nvCxnSpPr>
          <p:spPr>
            <a:xfrm>
              <a:off x="7012083" y="4437724"/>
              <a:ext cx="2343" cy="65868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50" name="TextBox 49"/>
            <p:cNvSpPr txBox="1"/>
            <p:nvPr/>
          </p:nvSpPr>
          <p:spPr>
            <a:xfrm>
              <a:off x="6459143" y="4633994"/>
              <a:ext cx="1057836" cy="276999"/>
            </a:xfrm>
            <a:prstGeom prst="rect">
              <a:avLst/>
            </a:prstGeom>
            <a:solidFill>
              <a:schemeClr val="bg1"/>
            </a:solidFill>
            <a:ln>
              <a:noFill/>
            </a:ln>
          </p:spPr>
          <p:txBody>
            <a:bodyPr wrap="square" rtlCol="0">
              <a:spAutoFit/>
            </a:bodyPr>
            <a:lstStyle/>
            <a:p>
              <a:pPr algn="ctr"/>
              <a:r>
                <a:rPr lang="en-CA" sz="1200" b="1" dirty="0" smtClean="0">
                  <a:solidFill>
                    <a:schemeClr val="tx2"/>
                  </a:solidFill>
                </a:rPr>
                <a:t>YES</a:t>
              </a:r>
              <a:endParaRPr lang="en-CA" sz="1200" b="1" dirty="0">
                <a:solidFill>
                  <a:schemeClr val="tx2"/>
                </a:solidFill>
              </a:endParaRPr>
            </a:p>
          </p:txBody>
        </p:sp>
      </p:grpSp>
      <p:grpSp>
        <p:nvGrpSpPr>
          <p:cNvPr id="58" name="Group 57"/>
          <p:cNvGrpSpPr/>
          <p:nvPr/>
        </p:nvGrpSpPr>
        <p:grpSpPr>
          <a:xfrm>
            <a:off x="1634034" y="2877993"/>
            <a:ext cx="5806799" cy="471562"/>
            <a:chOff x="1679742" y="2895591"/>
            <a:chExt cx="5806799" cy="471562"/>
          </a:xfrm>
        </p:grpSpPr>
        <p:cxnSp>
          <p:nvCxnSpPr>
            <p:cNvPr id="45" name="Elbow Connector 44"/>
            <p:cNvCxnSpPr>
              <a:endCxn id="14" idx="0"/>
            </p:cNvCxnSpPr>
            <p:nvPr/>
          </p:nvCxnSpPr>
          <p:spPr>
            <a:xfrm rot="10800000" flipV="1">
              <a:off x="1679742" y="2899946"/>
              <a:ext cx="5333296" cy="295802"/>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4" name="Straight Connector 53"/>
            <p:cNvCxnSpPr/>
            <p:nvPr/>
          </p:nvCxnSpPr>
          <p:spPr>
            <a:xfrm flipH="1" flipV="1">
              <a:off x="7003911" y="2895591"/>
              <a:ext cx="5717" cy="471562"/>
            </a:xfrm>
            <a:prstGeom prst="line">
              <a:avLst/>
            </a:prstGeom>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6428705" y="3025583"/>
              <a:ext cx="1057836" cy="276999"/>
            </a:xfrm>
            <a:prstGeom prst="rect">
              <a:avLst/>
            </a:prstGeom>
            <a:solidFill>
              <a:schemeClr val="bg1"/>
            </a:solidFill>
            <a:ln>
              <a:noFill/>
            </a:ln>
          </p:spPr>
          <p:txBody>
            <a:bodyPr wrap="square" rtlCol="0">
              <a:spAutoFit/>
            </a:bodyPr>
            <a:lstStyle/>
            <a:p>
              <a:pPr algn="ctr"/>
              <a:r>
                <a:rPr lang="en-CA" sz="1200" b="1" dirty="0" smtClean="0">
                  <a:solidFill>
                    <a:schemeClr val="tx2"/>
                  </a:solidFill>
                </a:rPr>
                <a:t>NO</a:t>
              </a:r>
              <a:endParaRPr lang="en-CA" sz="1200" b="1" dirty="0">
                <a:solidFill>
                  <a:schemeClr val="tx2"/>
                </a:solidFill>
              </a:endParaRPr>
            </a:p>
          </p:txBody>
        </p:sp>
      </p:grpSp>
      <p:grpSp>
        <p:nvGrpSpPr>
          <p:cNvPr id="57" name="Group 56"/>
          <p:cNvGrpSpPr/>
          <p:nvPr/>
        </p:nvGrpSpPr>
        <p:grpSpPr>
          <a:xfrm>
            <a:off x="5773362" y="3515021"/>
            <a:ext cx="1914395" cy="946472"/>
            <a:chOff x="5761932" y="3370806"/>
            <a:chExt cx="1914395" cy="946472"/>
          </a:xfrm>
        </p:grpSpPr>
        <p:cxnSp>
          <p:nvCxnSpPr>
            <p:cNvPr id="43" name="Straight Connector 42"/>
            <p:cNvCxnSpPr/>
            <p:nvPr/>
          </p:nvCxnSpPr>
          <p:spPr>
            <a:xfrm>
              <a:off x="5761932" y="3836174"/>
              <a:ext cx="583584" cy="0"/>
            </a:xfrm>
            <a:prstGeom prst="line">
              <a:avLst/>
            </a:prstGeom>
          </p:spPr>
          <p:style>
            <a:lnRef idx="2">
              <a:schemeClr val="accent1"/>
            </a:lnRef>
            <a:fillRef idx="0">
              <a:schemeClr val="accent1"/>
            </a:fillRef>
            <a:effectRef idx="1">
              <a:schemeClr val="accent1"/>
            </a:effectRef>
            <a:fontRef idx="minor">
              <a:schemeClr val="tx1"/>
            </a:fontRef>
          </p:style>
        </p:cxnSp>
        <p:grpSp>
          <p:nvGrpSpPr>
            <p:cNvPr id="13" name="Group 12"/>
            <p:cNvGrpSpPr/>
            <p:nvPr/>
          </p:nvGrpSpPr>
          <p:grpSpPr>
            <a:xfrm>
              <a:off x="6299796" y="3370806"/>
              <a:ext cx="1376531" cy="946472"/>
              <a:chOff x="6388582" y="3145988"/>
              <a:chExt cx="1376531" cy="946472"/>
            </a:xfrm>
          </p:grpSpPr>
          <p:sp>
            <p:nvSpPr>
              <p:cNvPr id="12" name="Rectangle 11"/>
              <p:cNvSpPr/>
              <p:nvPr/>
            </p:nvSpPr>
            <p:spPr>
              <a:xfrm rot="2700000">
                <a:off x="6584603" y="3145988"/>
                <a:ext cx="946472" cy="9464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10" name="TextBox 9"/>
              <p:cNvSpPr txBox="1"/>
              <p:nvPr/>
            </p:nvSpPr>
            <p:spPr>
              <a:xfrm>
                <a:off x="6388582" y="3155255"/>
                <a:ext cx="1376531" cy="738664"/>
              </a:xfrm>
              <a:prstGeom prst="rect">
                <a:avLst/>
              </a:prstGeom>
              <a:noFill/>
            </p:spPr>
            <p:txBody>
              <a:bodyPr wrap="square" rtlCol="0">
                <a:spAutoFit/>
              </a:bodyPr>
              <a:lstStyle/>
              <a:p>
                <a:pPr algn="ctr"/>
                <a:r>
                  <a:rPr lang="en-CA" sz="1400" b="1" dirty="0" smtClean="0">
                    <a:solidFill>
                      <a:schemeClr val="bg1"/>
                    </a:solidFill>
                  </a:rPr>
                  <a:t>Is the </a:t>
                </a:r>
                <a:br>
                  <a:rPr lang="en-CA" sz="1400" b="1" dirty="0" smtClean="0">
                    <a:solidFill>
                      <a:schemeClr val="bg1"/>
                    </a:solidFill>
                  </a:rPr>
                </a:br>
                <a:r>
                  <a:rPr lang="en-CA" sz="1400" b="1" dirty="0">
                    <a:solidFill>
                      <a:schemeClr val="bg1"/>
                    </a:solidFill>
                  </a:rPr>
                  <a:t>s</a:t>
                </a:r>
                <a:r>
                  <a:rPr lang="en-CA" sz="1400" b="1" dirty="0" smtClean="0">
                    <a:solidFill>
                      <a:schemeClr val="bg1"/>
                    </a:solidFill>
                  </a:rPr>
                  <a:t>ystem performing?</a:t>
                </a:r>
                <a:endParaRPr lang="en-CA" sz="1400" b="1" dirty="0">
                  <a:solidFill>
                    <a:schemeClr val="bg1"/>
                  </a:solidFill>
                </a:endParaRPr>
              </a:p>
            </p:txBody>
          </p:sp>
        </p:grpSp>
      </p:grpSp>
    </p:spTree>
    <p:extLst>
      <p:ext uri="{BB962C8B-B14F-4D97-AF65-F5344CB8AC3E}">
        <p14:creationId xmlns:p14="http://schemas.microsoft.com/office/powerpoint/2010/main" val="152947392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Elbow Connector 17"/>
          <p:cNvCxnSpPr>
            <a:stCxn id="35" idx="2"/>
          </p:cNvCxnSpPr>
          <p:nvPr/>
        </p:nvCxnSpPr>
        <p:spPr>
          <a:xfrm rot="5400000" flipH="1" flipV="1">
            <a:off x="1499608" y="3180972"/>
            <a:ext cx="588107" cy="1068258"/>
          </a:xfrm>
          <a:prstGeom prst="bentConnector4">
            <a:avLst>
              <a:gd name="adj1" fmla="val -38870"/>
              <a:gd name="adj2" fmla="val 79970"/>
            </a:avLst>
          </a:prstGeom>
          <a:ln>
            <a:tailEnd type="triangle"/>
          </a:ln>
        </p:spPr>
        <p:style>
          <a:lnRef idx="2">
            <a:schemeClr val="accent1"/>
          </a:lnRef>
          <a:fillRef idx="0">
            <a:schemeClr val="accent1"/>
          </a:fillRef>
          <a:effectRef idx="1">
            <a:schemeClr val="accent1"/>
          </a:effectRef>
          <a:fontRef idx="minor">
            <a:schemeClr val="tx1"/>
          </a:fontRef>
        </p:style>
      </p:cxnSp>
      <p:sp>
        <p:nvSpPr>
          <p:cNvPr id="5" name="Content Placeholder 2"/>
          <p:cNvSpPr>
            <a:spLocks noGrp="1"/>
          </p:cNvSpPr>
          <p:nvPr>
            <p:ph idx="1"/>
          </p:nvPr>
        </p:nvSpPr>
        <p:spPr>
          <a:xfrm>
            <a:off x="5325280" y="548680"/>
            <a:ext cx="2847120" cy="762039"/>
          </a:xfrm>
          <a:solidFill>
            <a:schemeClr val="tx1">
              <a:lumMod val="75000"/>
              <a:lumOff val="25000"/>
            </a:schemeClr>
          </a:solidFill>
        </p:spPr>
        <p:txBody>
          <a:bodyPr>
            <a:noAutofit/>
          </a:bodyPr>
          <a:lstStyle/>
          <a:p>
            <a:pPr marL="0" indent="0" algn="ctr">
              <a:buNone/>
            </a:pPr>
            <a:r>
              <a:rPr lang="en-CA" sz="2400" b="1" dirty="0" smtClean="0">
                <a:solidFill>
                  <a:schemeClr val="bg1"/>
                </a:solidFill>
              </a:rPr>
              <a:t>Reliability based approach</a:t>
            </a:r>
            <a:endParaRPr lang="en-CA" sz="2400" b="1" dirty="0">
              <a:solidFill>
                <a:schemeClr val="bg1"/>
              </a:solidFill>
            </a:endParaRPr>
          </a:p>
        </p:txBody>
      </p:sp>
      <p:grpSp>
        <p:nvGrpSpPr>
          <p:cNvPr id="8" name="Group 7"/>
          <p:cNvGrpSpPr/>
          <p:nvPr/>
        </p:nvGrpSpPr>
        <p:grpSpPr>
          <a:xfrm>
            <a:off x="3824803" y="1695440"/>
            <a:ext cx="1200010" cy="1016550"/>
            <a:chOff x="2852616" y="3133191"/>
            <a:chExt cx="1200010" cy="764657"/>
          </a:xfrm>
        </p:grpSpPr>
        <p:sp>
          <p:nvSpPr>
            <p:cNvPr id="9" name="Rectangle 8"/>
            <p:cNvSpPr/>
            <p:nvPr/>
          </p:nvSpPr>
          <p:spPr>
            <a:xfrm>
              <a:off x="2877864" y="3133191"/>
              <a:ext cx="1127382" cy="646331"/>
            </a:xfrm>
            <a:prstGeom prst="rect">
              <a:avLst/>
            </a:prstGeom>
            <a:gradFill flip="none" rotWithShape="1">
              <a:gsLst>
                <a:gs pos="0">
                  <a:schemeClr val="tx2">
                    <a:lumMod val="40000"/>
                    <a:lumOff val="60000"/>
                  </a:schemeClr>
                </a:gs>
                <a:gs pos="100000">
                  <a:schemeClr val="bg1"/>
                </a:gs>
              </a:gsLst>
              <a:lin ang="54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10" name="TextBox 9"/>
            <p:cNvSpPr txBox="1"/>
            <p:nvPr/>
          </p:nvSpPr>
          <p:spPr>
            <a:xfrm>
              <a:off x="2852616" y="3159184"/>
              <a:ext cx="1200010" cy="738664"/>
            </a:xfrm>
            <a:prstGeom prst="rect">
              <a:avLst/>
            </a:prstGeom>
            <a:noFill/>
            <a:ln>
              <a:noFill/>
            </a:ln>
          </p:spPr>
          <p:txBody>
            <a:bodyPr wrap="square" rtlCol="0">
              <a:spAutoFit/>
            </a:bodyPr>
            <a:lstStyle/>
            <a:p>
              <a:pPr algn="ctr"/>
              <a:r>
                <a:rPr lang="en-CA" sz="1400" b="1" dirty="0" smtClean="0">
                  <a:solidFill>
                    <a:schemeClr val="tx2"/>
                  </a:solidFill>
                </a:rPr>
                <a:t>Identify Major Contributors</a:t>
              </a:r>
              <a:endParaRPr lang="en-CA" sz="1400" b="1" dirty="0">
                <a:solidFill>
                  <a:schemeClr val="tx2"/>
                </a:solidFill>
              </a:endParaRPr>
            </a:p>
          </p:txBody>
        </p:sp>
      </p:grpSp>
      <p:sp>
        <p:nvSpPr>
          <p:cNvPr id="17" name="TextBox 16"/>
          <p:cNvSpPr txBox="1"/>
          <p:nvPr/>
        </p:nvSpPr>
        <p:spPr>
          <a:xfrm>
            <a:off x="5652035" y="4802096"/>
            <a:ext cx="2181131" cy="769441"/>
          </a:xfrm>
          <a:prstGeom prst="rect">
            <a:avLst/>
          </a:prstGeom>
          <a:solidFill>
            <a:srgbClr val="00B050"/>
          </a:solidFill>
        </p:spPr>
        <p:txBody>
          <a:bodyPr wrap="square" rtlCol="0">
            <a:spAutoFit/>
          </a:bodyPr>
          <a:lstStyle/>
          <a:p>
            <a:pPr algn="ctr"/>
            <a:r>
              <a:rPr lang="en-CA" sz="800" b="1" dirty="0" smtClean="0">
                <a:solidFill>
                  <a:schemeClr val="bg1"/>
                </a:solidFill>
              </a:rPr>
              <a:t/>
            </a:r>
            <a:br>
              <a:rPr lang="en-CA" sz="800" b="1" dirty="0" smtClean="0">
                <a:solidFill>
                  <a:schemeClr val="bg1"/>
                </a:solidFill>
              </a:rPr>
            </a:br>
            <a:r>
              <a:rPr lang="en-CA" sz="1400" b="1" dirty="0" smtClean="0">
                <a:solidFill>
                  <a:schemeClr val="bg1"/>
                </a:solidFill>
              </a:rPr>
              <a:t>System </a:t>
            </a:r>
            <a:br>
              <a:rPr lang="en-CA" sz="1400" b="1" dirty="0" smtClean="0">
                <a:solidFill>
                  <a:schemeClr val="bg1"/>
                </a:solidFill>
              </a:rPr>
            </a:br>
            <a:r>
              <a:rPr lang="en-CA" sz="1400" b="1" dirty="0" smtClean="0">
                <a:solidFill>
                  <a:schemeClr val="bg1"/>
                </a:solidFill>
              </a:rPr>
              <a:t>performs.</a:t>
            </a:r>
            <a:br>
              <a:rPr lang="en-CA" sz="1400" b="1" dirty="0" smtClean="0">
                <a:solidFill>
                  <a:schemeClr val="bg1"/>
                </a:solidFill>
              </a:rPr>
            </a:br>
            <a:endParaRPr lang="en-CA" sz="800" b="1" dirty="0">
              <a:solidFill>
                <a:schemeClr val="bg1"/>
              </a:solidFill>
            </a:endParaRPr>
          </a:p>
        </p:txBody>
      </p:sp>
      <p:cxnSp>
        <p:nvCxnSpPr>
          <p:cNvPr id="20" name="Straight Arrow Connector 19"/>
          <p:cNvCxnSpPr>
            <a:endCxn id="44" idx="1"/>
          </p:cNvCxnSpPr>
          <p:nvPr/>
        </p:nvCxnSpPr>
        <p:spPr>
          <a:xfrm>
            <a:off x="2890003" y="3385231"/>
            <a:ext cx="96836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a:off x="4771056" y="3396475"/>
            <a:ext cx="723924" cy="0"/>
          </a:xfrm>
          <a:prstGeom prst="line">
            <a:avLst/>
          </a:prstGeom>
        </p:spPr>
        <p:style>
          <a:lnRef idx="2">
            <a:schemeClr val="accent1"/>
          </a:lnRef>
          <a:fillRef idx="0">
            <a:schemeClr val="accent1"/>
          </a:fillRef>
          <a:effectRef idx="1">
            <a:schemeClr val="accent1"/>
          </a:effectRef>
          <a:fontRef idx="minor">
            <a:schemeClr val="tx1"/>
          </a:fontRef>
        </p:style>
      </p:cxnSp>
      <p:grpSp>
        <p:nvGrpSpPr>
          <p:cNvPr id="29" name="Group 28"/>
          <p:cNvGrpSpPr/>
          <p:nvPr/>
        </p:nvGrpSpPr>
        <p:grpSpPr>
          <a:xfrm>
            <a:off x="5354640" y="2923239"/>
            <a:ext cx="1376531" cy="946472"/>
            <a:chOff x="6388582" y="3145988"/>
            <a:chExt cx="1376531" cy="946472"/>
          </a:xfrm>
        </p:grpSpPr>
        <p:sp>
          <p:nvSpPr>
            <p:cNvPr id="30" name="Rectangle 29"/>
            <p:cNvSpPr/>
            <p:nvPr/>
          </p:nvSpPr>
          <p:spPr>
            <a:xfrm rot="2700000">
              <a:off x="6584603" y="3145988"/>
              <a:ext cx="946472" cy="9464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31" name="TextBox 30"/>
            <p:cNvSpPr txBox="1"/>
            <p:nvPr/>
          </p:nvSpPr>
          <p:spPr>
            <a:xfrm>
              <a:off x="6388582" y="3155255"/>
              <a:ext cx="1376531" cy="738664"/>
            </a:xfrm>
            <a:prstGeom prst="rect">
              <a:avLst/>
            </a:prstGeom>
            <a:noFill/>
          </p:spPr>
          <p:txBody>
            <a:bodyPr wrap="square" rtlCol="0">
              <a:spAutoFit/>
            </a:bodyPr>
            <a:lstStyle/>
            <a:p>
              <a:pPr algn="ctr"/>
              <a:r>
                <a:rPr lang="en-CA" sz="1400" b="1" u="sng" dirty="0" smtClean="0">
                  <a:solidFill>
                    <a:schemeClr val="bg1"/>
                  </a:solidFill>
                </a:rPr>
                <a:t>Model</a:t>
              </a:r>
              <a:br>
                <a:rPr lang="en-CA" sz="1400" b="1" u="sng" dirty="0" smtClean="0">
                  <a:solidFill>
                    <a:schemeClr val="bg1"/>
                  </a:solidFill>
                </a:rPr>
              </a:br>
              <a:r>
                <a:rPr lang="en-CA" sz="1400" b="1" u="sng" dirty="0">
                  <a:solidFill>
                    <a:schemeClr val="bg1"/>
                  </a:solidFill>
                </a:rPr>
                <a:t>s</a:t>
              </a:r>
              <a:r>
                <a:rPr lang="en-CA" sz="1400" b="1" u="sng" dirty="0" smtClean="0">
                  <a:solidFill>
                    <a:schemeClr val="bg1"/>
                  </a:solidFill>
                </a:rPr>
                <a:t>ystem </a:t>
              </a:r>
              <a:r>
                <a:rPr lang="en-CA" sz="1400" b="1" dirty="0" smtClean="0">
                  <a:solidFill>
                    <a:schemeClr val="bg1"/>
                  </a:solidFill>
                </a:rPr>
                <a:t>performing?</a:t>
              </a:r>
              <a:endParaRPr lang="en-CA" sz="1400" b="1" dirty="0">
                <a:solidFill>
                  <a:schemeClr val="bg1"/>
                </a:solidFill>
              </a:endParaRPr>
            </a:p>
          </p:txBody>
        </p:sp>
      </p:grpSp>
      <p:grpSp>
        <p:nvGrpSpPr>
          <p:cNvPr id="37" name="Group 36"/>
          <p:cNvGrpSpPr/>
          <p:nvPr/>
        </p:nvGrpSpPr>
        <p:grpSpPr>
          <a:xfrm>
            <a:off x="619221" y="2301192"/>
            <a:ext cx="1280624" cy="1707962"/>
            <a:chOff x="248769" y="2225204"/>
            <a:chExt cx="1127382" cy="1729229"/>
          </a:xfrm>
        </p:grpSpPr>
        <p:sp>
          <p:nvSpPr>
            <p:cNvPr id="35" name="Rectangle 34"/>
            <p:cNvSpPr/>
            <p:nvPr/>
          </p:nvSpPr>
          <p:spPr>
            <a:xfrm>
              <a:off x="248769" y="2225204"/>
              <a:ext cx="1127382" cy="1729229"/>
            </a:xfrm>
            <a:prstGeom prst="rect">
              <a:avLst/>
            </a:prstGeom>
            <a:gradFill flip="none" rotWithShape="1">
              <a:gsLst>
                <a:gs pos="0">
                  <a:schemeClr val="tx2">
                    <a:lumMod val="40000"/>
                    <a:lumOff val="60000"/>
                  </a:schemeClr>
                </a:gs>
                <a:gs pos="100000">
                  <a:schemeClr val="bg1"/>
                </a:gs>
              </a:gsLst>
              <a:lin ang="54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34" name="TextBox 33"/>
            <p:cNvSpPr txBox="1"/>
            <p:nvPr/>
          </p:nvSpPr>
          <p:spPr>
            <a:xfrm>
              <a:off x="283543" y="2273486"/>
              <a:ext cx="1057836" cy="1427761"/>
            </a:xfrm>
            <a:prstGeom prst="rect">
              <a:avLst/>
            </a:prstGeom>
            <a:noFill/>
            <a:ln>
              <a:noFill/>
            </a:ln>
          </p:spPr>
          <p:txBody>
            <a:bodyPr wrap="square" rtlCol="0">
              <a:spAutoFit/>
            </a:bodyPr>
            <a:lstStyle/>
            <a:p>
              <a:pPr algn="ctr"/>
              <a:r>
                <a:rPr lang="en-CA" sz="800" b="1" dirty="0" smtClean="0">
                  <a:solidFill>
                    <a:schemeClr val="tx2"/>
                  </a:solidFill>
                </a:rPr>
                <a:t/>
              </a:r>
              <a:br>
                <a:rPr lang="en-CA" sz="800" b="1" dirty="0" smtClean="0">
                  <a:solidFill>
                    <a:schemeClr val="tx2"/>
                  </a:solidFill>
                </a:rPr>
              </a:br>
              <a:r>
                <a:rPr lang="en-CA" sz="1400" b="1" dirty="0" smtClean="0">
                  <a:solidFill>
                    <a:schemeClr val="tx2"/>
                  </a:solidFill>
                </a:rPr>
                <a:t>Understand system requirements and performance</a:t>
              </a:r>
            </a:p>
            <a:p>
              <a:pPr algn="ctr"/>
              <a:r>
                <a:rPr lang="en-CA" sz="1400" b="1" dirty="0" smtClean="0">
                  <a:solidFill>
                    <a:schemeClr val="tx2"/>
                  </a:solidFill>
                </a:rPr>
                <a:t>gaps</a:t>
              </a:r>
              <a:endParaRPr lang="en-CA" sz="800" b="1" dirty="0">
                <a:solidFill>
                  <a:schemeClr val="tx2"/>
                </a:solidFill>
              </a:endParaRPr>
            </a:p>
          </p:txBody>
        </p:sp>
      </p:grpSp>
      <p:cxnSp>
        <p:nvCxnSpPr>
          <p:cNvPr id="40" name="Straight Arrow Connector 39"/>
          <p:cNvCxnSpPr>
            <a:stCxn id="19" idx="2"/>
            <a:endCxn id="35" idx="0"/>
          </p:cNvCxnSpPr>
          <p:nvPr/>
        </p:nvCxnSpPr>
        <p:spPr>
          <a:xfrm>
            <a:off x="1259532" y="2080160"/>
            <a:ext cx="1" cy="22103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nvGrpSpPr>
          <p:cNvPr id="73" name="Group 72"/>
          <p:cNvGrpSpPr/>
          <p:nvPr/>
        </p:nvGrpSpPr>
        <p:grpSpPr>
          <a:xfrm>
            <a:off x="4977432" y="2125064"/>
            <a:ext cx="1575388" cy="656646"/>
            <a:chOff x="4847658" y="2115559"/>
            <a:chExt cx="1705158" cy="656646"/>
          </a:xfrm>
        </p:grpSpPr>
        <p:sp>
          <p:nvSpPr>
            <p:cNvPr id="32" name="TextBox 31"/>
            <p:cNvSpPr txBox="1"/>
            <p:nvPr/>
          </p:nvSpPr>
          <p:spPr>
            <a:xfrm>
              <a:off x="5494980" y="2464428"/>
              <a:ext cx="1057836" cy="307777"/>
            </a:xfrm>
            <a:prstGeom prst="rect">
              <a:avLst/>
            </a:prstGeom>
            <a:noFill/>
            <a:ln>
              <a:noFill/>
            </a:ln>
          </p:spPr>
          <p:txBody>
            <a:bodyPr wrap="square" rtlCol="0">
              <a:spAutoFit/>
            </a:bodyPr>
            <a:lstStyle/>
            <a:p>
              <a:pPr algn="ctr"/>
              <a:r>
                <a:rPr lang="en-CA" sz="1400" b="1" dirty="0" smtClean="0">
                  <a:solidFill>
                    <a:schemeClr val="tx2"/>
                  </a:solidFill>
                </a:rPr>
                <a:t>NO</a:t>
              </a:r>
              <a:endParaRPr lang="en-CA" sz="1400" b="1" dirty="0">
                <a:solidFill>
                  <a:schemeClr val="tx2"/>
                </a:solidFill>
              </a:endParaRPr>
            </a:p>
          </p:txBody>
        </p:sp>
        <p:cxnSp>
          <p:nvCxnSpPr>
            <p:cNvPr id="45" name="Elbow Connector 44"/>
            <p:cNvCxnSpPr>
              <a:stCxn id="32" idx="0"/>
              <a:endCxn id="9" idx="3"/>
            </p:cNvCxnSpPr>
            <p:nvPr/>
          </p:nvCxnSpPr>
          <p:spPr>
            <a:xfrm rot="16200000" flipV="1">
              <a:off x="5261343" y="1701874"/>
              <a:ext cx="348870" cy="1176239"/>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p:grpSp>
      <p:grpSp>
        <p:nvGrpSpPr>
          <p:cNvPr id="74" name="Group 73"/>
          <p:cNvGrpSpPr/>
          <p:nvPr/>
        </p:nvGrpSpPr>
        <p:grpSpPr>
          <a:xfrm>
            <a:off x="2536809" y="4009153"/>
            <a:ext cx="4016012" cy="831637"/>
            <a:chOff x="2536808" y="4009153"/>
            <a:chExt cx="4035015" cy="831637"/>
          </a:xfrm>
        </p:grpSpPr>
        <p:sp>
          <p:nvSpPr>
            <p:cNvPr id="57" name="TextBox 56"/>
            <p:cNvSpPr txBox="1"/>
            <p:nvPr/>
          </p:nvSpPr>
          <p:spPr>
            <a:xfrm>
              <a:off x="5513987" y="4009153"/>
              <a:ext cx="1057836" cy="307777"/>
            </a:xfrm>
            <a:prstGeom prst="rect">
              <a:avLst/>
            </a:prstGeom>
            <a:noFill/>
            <a:ln>
              <a:noFill/>
            </a:ln>
          </p:spPr>
          <p:txBody>
            <a:bodyPr wrap="square" rtlCol="0">
              <a:spAutoFit/>
            </a:bodyPr>
            <a:lstStyle/>
            <a:p>
              <a:pPr algn="ctr"/>
              <a:r>
                <a:rPr lang="en-CA" sz="1400" b="1" dirty="0" smtClean="0">
                  <a:solidFill>
                    <a:schemeClr val="tx2"/>
                  </a:solidFill>
                </a:rPr>
                <a:t>YES</a:t>
              </a:r>
              <a:endParaRPr lang="en-CA" sz="1400" b="1" dirty="0">
                <a:solidFill>
                  <a:schemeClr val="tx2"/>
                </a:solidFill>
              </a:endParaRPr>
            </a:p>
          </p:txBody>
        </p:sp>
        <p:cxnSp>
          <p:nvCxnSpPr>
            <p:cNvPr id="63" name="Elbow Connector 62"/>
            <p:cNvCxnSpPr>
              <a:stCxn id="57" idx="2"/>
              <a:endCxn id="15" idx="0"/>
            </p:cNvCxnSpPr>
            <p:nvPr/>
          </p:nvCxnSpPr>
          <p:spPr>
            <a:xfrm rot="5400000">
              <a:off x="4027926" y="2825811"/>
              <a:ext cx="523861" cy="3506098"/>
            </a:xfrm>
            <a:prstGeom prst="bent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grpSp>
      <p:cxnSp>
        <p:nvCxnSpPr>
          <p:cNvPr id="64" name="Straight Arrow Connector 63"/>
          <p:cNvCxnSpPr/>
          <p:nvPr/>
        </p:nvCxnSpPr>
        <p:spPr>
          <a:xfrm>
            <a:off x="3146458" y="5163957"/>
            <a:ext cx="796664"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5" name="Straight Arrow Connector 64"/>
          <p:cNvCxnSpPr/>
          <p:nvPr/>
        </p:nvCxnSpPr>
        <p:spPr>
          <a:xfrm>
            <a:off x="4829866" y="5165364"/>
            <a:ext cx="796664"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nvGrpSpPr>
          <p:cNvPr id="11" name="Group 10"/>
          <p:cNvGrpSpPr/>
          <p:nvPr/>
        </p:nvGrpSpPr>
        <p:grpSpPr>
          <a:xfrm>
            <a:off x="3943122" y="4852928"/>
            <a:ext cx="1127382" cy="646331"/>
            <a:chOff x="-378623" y="5979939"/>
            <a:chExt cx="1127382" cy="646331"/>
          </a:xfrm>
        </p:grpSpPr>
        <p:sp>
          <p:nvSpPr>
            <p:cNvPr id="12" name="Rectangle 11"/>
            <p:cNvSpPr/>
            <p:nvPr/>
          </p:nvSpPr>
          <p:spPr>
            <a:xfrm>
              <a:off x="-378623" y="5979939"/>
              <a:ext cx="1127382" cy="646331"/>
            </a:xfrm>
            <a:prstGeom prst="rect">
              <a:avLst/>
            </a:prstGeom>
            <a:gradFill flip="none" rotWithShape="1">
              <a:gsLst>
                <a:gs pos="0">
                  <a:schemeClr val="tx2">
                    <a:lumMod val="40000"/>
                    <a:lumOff val="60000"/>
                  </a:schemeClr>
                </a:gs>
                <a:gs pos="100000">
                  <a:schemeClr val="bg1"/>
                </a:gs>
              </a:gsLst>
              <a:lin ang="54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13" name="TextBox 12"/>
            <p:cNvSpPr txBox="1"/>
            <p:nvPr/>
          </p:nvSpPr>
          <p:spPr>
            <a:xfrm>
              <a:off x="-333249" y="6048290"/>
              <a:ext cx="1057836" cy="523220"/>
            </a:xfrm>
            <a:prstGeom prst="rect">
              <a:avLst/>
            </a:prstGeom>
            <a:noFill/>
            <a:ln>
              <a:noFill/>
            </a:ln>
          </p:spPr>
          <p:txBody>
            <a:bodyPr wrap="square" rtlCol="0">
              <a:spAutoFit/>
            </a:bodyPr>
            <a:lstStyle/>
            <a:p>
              <a:pPr algn="ctr"/>
              <a:r>
                <a:rPr lang="en-CA" sz="1400" b="1" dirty="0" smtClean="0">
                  <a:solidFill>
                    <a:schemeClr val="tx2"/>
                  </a:solidFill>
                </a:rPr>
                <a:t>Implement solution</a:t>
              </a:r>
              <a:endParaRPr lang="en-CA" sz="1400" b="1" dirty="0">
                <a:solidFill>
                  <a:schemeClr val="tx2"/>
                </a:solidFill>
              </a:endParaRPr>
            </a:p>
          </p:txBody>
        </p:sp>
      </p:grpSp>
      <p:grpSp>
        <p:nvGrpSpPr>
          <p:cNvPr id="14" name="Group 13"/>
          <p:cNvGrpSpPr/>
          <p:nvPr/>
        </p:nvGrpSpPr>
        <p:grpSpPr>
          <a:xfrm>
            <a:off x="1744801" y="4840791"/>
            <a:ext cx="1610996" cy="646331"/>
            <a:chOff x="4561632" y="3141083"/>
            <a:chExt cx="1364656" cy="646331"/>
          </a:xfrm>
        </p:grpSpPr>
        <p:sp>
          <p:nvSpPr>
            <p:cNvPr id="15" name="Rectangle 14"/>
            <p:cNvSpPr/>
            <p:nvPr/>
          </p:nvSpPr>
          <p:spPr>
            <a:xfrm>
              <a:off x="4668840" y="3141083"/>
              <a:ext cx="1127382" cy="646331"/>
            </a:xfrm>
            <a:prstGeom prst="rect">
              <a:avLst/>
            </a:prstGeom>
            <a:gradFill flip="none" rotWithShape="1">
              <a:gsLst>
                <a:gs pos="0">
                  <a:schemeClr val="tx2">
                    <a:lumMod val="40000"/>
                    <a:lumOff val="60000"/>
                  </a:schemeClr>
                </a:gs>
                <a:gs pos="100000">
                  <a:schemeClr val="bg1"/>
                </a:gs>
              </a:gsLst>
              <a:lin ang="54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16" name="TextBox 15"/>
            <p:cNvSpPr txBox="1"/>
            <p:nvPr/>
          </p:nvSpPr>
          <p:spPr>
            <a:xfrm>
              <a:off x="4561632" y="3179778"/>
              <a:ext cx="1364656" cy="523220"/>
            </a:xfrm>
            <a:prstGeom prst="rect">
              <a:avLst/>
            </a:prstGeom>
            <a:noFill/>
            <a:ln>
              <a:noFill/>
            </a:ln>
          </p:spPr>
          <p:txBody>
            <a:bodyPr wrap="square" rtlCol="0">
              <a:spAutoFit/>
            </a:bodyPr>
            <a:lstStyle/>
            <a:p>
              <a:pPr algn="ctr"/>
              <a:r>
                <a:rPr lang="en-CA" sz="1400" b="1" dirty="0" smtClean="0">
                  <a:solidFill>
                    <a:schemeClr val="tx2"/>
                  </a:solidFill>
                </a:rPr>
                <a:t>Initiate Capital Project</a:t>
              </a:r>
              <a:endParaRPr lang="en-CA" sz="1400" b="1" dirty="0">
                <a:solidFill>
                  <a:schemeClr val="tx2"/>
                </a:solidFill>
              </a:endParaRPr>
            </a:p>
          </p:txBody>
        </p:sp>
      </p:grpSp>
      <p:grpSp>
        <p:nvGrpSpPr>
          <p:cNvPr id="67" name="Group 66"/>
          <p:cNvGrpSpPr/>
          <p:nvPr/>
        </p:nvGrpSpPr>
        <p:grpSpPr>
          <a:xfrm>
            <a:off x="2339752" y="3002008"/>
            <a:ext cx="1203427" cy="766445"/>
            <a:chOff x="1831936" y="3023681"/>
            <a:chExt cx="1414047" cy="766445"/>
          </a:xfrm>
        </p:grpSpPr>
        <p:sp>
          <p:nvSpPr>
            <p:cNvPr id="6" name="Rectangle 5"/>
            <p:cNvSpPr/>
            <p:nvPr/>
          </p:nvSpPr>
          <p:spPr>
            <a:xfrm>
              <a:off x="1834963" y="3023681"/>
              <a:ext cx="1411020" cy="745587"/>
            </a:xfrm>
            <a:prstGeom prst="rect">
              <a:avLst/>
            </a:prstGeom>
            <a:gradFill flip="none" rotWithShape="1">
              <a:gsLst>
                <a:gs pos="0">
                  <a:schemeClr val="tx2">
                    <a:lumMod val="40000"/>
                    <a:lumOff val="60000"/>
                  </a:schemeClr>
                </a:gs>
                <a:gs pos="100000">
                  <a:schemeClr val="bg1"/>
                </a:gs>
              </a:gsLst>
              <a:lin ang="54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24" name="TextBox 23"/>
            <p:cNvSpPr txBox="1"/>
            <p:nvPr/>
          </p:nvSpPr>
          <p:spPr>
            <a:xfrm>
              <a:off x="1831936" y="3051462"/>
              <a:ext cx="1339116" cy="738664"/>
            </a:xfrm>
            <a:prstGeom prst="rect">
              <a:avLst/>
            </a:prstGeom>
            <a:noFill/>
            <a:ln>
              <a:noFill/>
            </a:ln>
          </p:spPr>
          <p:txBody>
            <a:bodyPr wrap="square" rtlCol="0">
              <a:spAutoFit/>
            </a:bodyPr>
            <a:lstStyle/>
            <a:p>
              <a:pPr algn="ctr"/>
              <a:r>
                <a:rPr lang="en-CA" sz="1400" b="1" dirty="0" smtClean="0">
                  <a:solidFill>
                    <a:schemeClr val="tx2"/>
                  </a:solidFill>
                </a:rPr>
                <a:t>Identify </a:t>
              </a:r>
              <a:br>
                <a:rPr lang="en-CA" sz="1400" b="1" dirty="0" smtClean="0">
                  <a:solidFill>
                    <a:schemeClr val="tx2"/>
                  </a:solidFill>
                </a:rPr>
              </a:br>
              <a:r>
                <a:rPr lang="en-CA" sz="1400" b="1" dirty="0" smtClean="0">
                  <a:solidFill>
                    <a:schemeClr val="tx2"/>
                  </a:solidFill>
                </a:rPr>
                <a:t>&amp; select </a:t>
              </a:r>
              <a:br>
                <a:rPr lang="en-CA" sz="1400" b="1" dirty="0" smtClean="0">
                  <a:solidFill>
                    <a:schemeClr val="tx2"/>
                  </a:solidFill>
                </a:rPr>
              </a:br>
              <a:r>
                <a:rPr lang="en-CA" sz="1400" b="1" dirty="0" smtClean="0">
                  <a:solidFill>
                    <a:schemeClr val="tx2"/>
                  </a:solidFill>
                </a:rPr>
                <a:t>solutions</a:t>
              </a:r>
              <a:endParaRPr lang="en-CA" sz="1400" b="1" dirty="0">
                <a:solidFill>
                  <a:schemeClr val="tx2"/>
                </a:solidFill>
              </a:endParaRPr>
            </a:p>
          </p:txBody>
        </p:sp>
      </p:grpSp>
      <p:sp>
        <p:nvSpPr>
          <p:cNvPr id="19" name="TextBox 18"/>
          <p:cNvSpPr txBox="1"/>
          <p:nvPr/>
        </p:nvSpPr>
        <p:spPr>
          <a:xfrm>
            <a:off x="348932" y="1310719"/>
            <a:ext cx="1821199" cy="769441"/>
          </a:xfrm>
          <a:prstGeom prst="rect">
            <a:avLst/>
          </a:prstGeom>
          <a:solidFill>
            <a:srgbClr val="C00000"/>
          </a:solidFill>
        </p:spPr>
        <p:txBody>
          <a:bodyPr wrap="square" rtlCol="0">
            <a:spAutoFit/>
          </a:bodyPr>
          <a:lstStyle/>
          <a:p>
            <a:pPr algn="ctr"/>
            <a:r>
              <a:rPr lang="en-CA" sz="800" b="1" dirty="0" smtClean="0">
                <a:solidFill>
                  <a:schemeClr val="bg1"/>
                </a:solidFill>
              </a:rPr>
              <a:t/>
            </a:r>
            <a:br>
              <a:rPr lang="en-CA" sz="800" b="1" dirty="0" smtClean="0">
                <a:solidFill>
                  <a:schemeClr val="bg1"/>
                </a:solidFill>
              </a:rPr>
            </a:br>
            <a:r>
              <a:rPr lang="en-CA" sz="1400" b="1" dirty="0" smtClean="0">
                <a:solidFill>
                  <a:schemeClr val="bg1"/>
                </a:solidFill>
              </a:rPr>
              <a:t>System </a:t>
            </a:r>
            <a:br>
              <a:rPr lang="en-CA" sz="1400" b="1" dirty="0" smtClean="0">
                <a:solidFill>
                  <a:schemeClr val="bg1"/>
                </a:solidFill>
              </a:rPr>
            </a:br>
            <a:r>
              <a:rPr lang="en-CA" sz="1400" b="1" dirty="0" smtClean="0">
                <a:solidFill>
                  <a:schemeClr val="bg1"/>
                </a:solidFill>
              </a:rPr>
              <a:t>under-performing?</a:t>
            </a:r>
            <a:br>
              <a:rPr lang="en-CA" sz="1400" b="1" dirty="0" smtClean="0">
                <a:solidFill>
                  <a:schemeClr val="bg1"/>
                </a:solidFill>
              </a:rPr>
            </a:br>
            <a:endParaRPr lang="en-CA" sz="800" b="1" dirty="0">
              <a:solidFill>
                <a:schemeClr val="bg1"/>
              </a:solidFill>
            </a:endParaRPr>
          </a:p>
        </p:txBody>
      </p:sp>
      <p:grpSp>
        <p:nvGrpSpPr>
          <p:cNvPr id="42" name="Group 41"/>
          <p:cNvGrpSpPr/>
          <p:nvPr/>
        </p:nvGrpSpPr>
        <p:grpSpPr>
          <a:xfrm>
            <a:off x="3858365" y="3097628"/>
            <a:ext cx="1200010" cy="646331"/>
            <a:chOff x="2852616" y="3133191"/>
            <a:chExt cx="1200010" cy="646331"/>
          </a:xfrm>
        </p:grpSpPr>
        <p:sp>
          <p:nvSpPr>
            <p:cNvPr id="43" name="Rectangle 42"/>
            <p:cNvSpPr/>
            <p:nvPr/>
          </p:nvSpPr>
          <p:spPr>
            <a:xfrm>
              <a:off x="2877864" y="3133191"/>
              <a:ext cx="1127382" cy="646331"/>
            </a:xfrm>
            <a:prstGeom prst="rect">
              <a:avLst/>
            </a:prstGeom>
            <a:gradFill flip="none" rotWithShape="1">
              <a:gsLst>
                <a:gs pos="0">
                  <a:schemeClr val="tx2">
                    <a:lumMod val="40000"/>
                    <a:lumOff val="60000"/>
                  </a:schemeClr>
                </a:gs>
                <a:gs pos="100000">
                  <a:schemeClr val="bg1"/>
                </a:gs>
              </a:gsLst>
              <a:lin ang="54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44" name="TextBox 43"/>
            <p:cNvSpPr txBox="1"/>
            <p:nvPr/>
          </p:nvSpPr>
          <p:spPr>
            <a:xfrm>
              <a:off x="2852616" y="3159184"/>
              <a:ext cx="1200010" cy="523220"/>
            </a:xfrm>
            <a:prstGeom prst="rect">
              <a:avLst/>
            </a:prstGeom>
            <a:noFill/>
            <a:ln>
              <a:noFill/>
            </a:ln>
          </p:spPr>
          <p:txBody>
            <a:bodyPr wrap="square" rtlCol="0">
              <a:spAutoFit/>
            </a:bodyPr>
            <a:lstStyle/>
            <a:p>
              <a:pPr algn="ctr"/>
              <a:r>
                <a:rPr lang="en-CA" sz="1400" b="1" dirty="0" smtClean="0">
                  <a:solidFill>
                    <a:schemeClr val="tx2"/>
                  </a:solidFill>
                </a:rPr>
                <a:t>Assess performance</a:t>
              </a:r>
              <a:endParaRPr lang="en-CA" sz="1400" b="1" dirty="0">
                <a:solidFill>
                  <a:schemeClr val="tx2"/>
                </a:solidFill>
              </a:endParaRPr>
            </a:p>
          </p:txBody>
        </p:sp>
      </p:grpSp>
      <p:cxnSp>
        <p:nvCxnSpPr>
          <p:cNvPr id="51" name="Elbow Connector 50"/>
          <p:cNvCxnSpPr>
            <a:stCxn id="9" idx="1"/>
            <a:endCxn id="6" idx="0"/>
          </p:cNvCxnSpPr>
          <p:nvPr/>
        </p:nvCxnSpPr>
        <p:spPr>
          <a:xfrm rot="10800000" flipV="1">
            <a:off x="2942755" y="2125062"/>
            <a:ext cx="907297" cy="876945"/>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2026575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016" y="2492896"/>
            <a:ext cx="7772400" cy="1143000"/>
          </a:xfrm>
        </p:spPr>
        <p:txBody>
          <a:bodyPr/>
          <a:lstStyle/>
          <a:p>
            <a:pPr algn="ctr"/>
            <a:r>
              <a:rPr lang="en-CA" dirty="0" smtClean="0"/>
              <a:t>Reliability Analysis using RBD – Examples:</a:t>
            </a:r>
            <a:endParaRPr lang="en-CA" dirty="0"/>
          </a:p>
        </p:txBody>
      </p:sp>
    </p:spTree>
    <p:extLst>
      <p:ext uri="{BB962C8B-B14F-4D97-AF65-F5344CB8AC3E}">
        <p14:creationId xmlns:p14="http://schemas.microsoft.com/office/powerpoint/2010/main" val="3841415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457200" y="116632"/>
            <a:ext cx="7772400" cy="1143000"/>
          </a:xfrm>
        </p:spPr>
        <p:txBody>
          <a:bodyPr/>
          <a:lstStyle/>
          <a:p>
            <a:r>
              <a:rPr lang="en-US" b="1" dirty="0" smtClean="0"/>
              <a:t>Case Study – Spillway System</a:t>
            </a:r>
            <a:endParaRPr lang="en-US" b="1" dirty="0"/>
          </a:p>
        </p:txBody>
      </p:sp>
      <p:pic>
        <p:nvPicPr>
          <p:cNvPr id="1026" name="Picture 2" descr="L:\RW Projects\RW Clients\BC Hydro\LCG\HLK\HLK Spillway MS\C Reference Material\C3 Photos\HLK pictures April 2016\April 14th\IMG_406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92900" y="1371600"/>
            <a:ext cx="5774900" cy="45776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76200" y="1052736"/>
            <a:ext cx="4800600" cy="1446550"/>
          </a:xfrm>
          <a:prstGeom prst="rect">
            <a:avLst/>
          </a:prstGeom>
          <a:noFill/>
        </p:spPr>
        <p:txBody>
          <a:bodyPr wrap="square" rtlCol="0">
            <a:spAutoFit/>
          </a:bodyPr>
          <a:lstStyle/>
          <a:p>
            <a:pPr algn="l">
              <a:buClr>
                <a:srgbClr val="008FD0"/>
              </a:buClr>
            </a:pPr>
            <a:r>
              <a:rPr lang="en-CA" sz="2200" b="1" u="sng" dirty="0" smtClean="0">
                <a:solidFill>
                  <a:schemeClr val="bg2"/>
                </a:solidFill>
              </a:rPr>
              <a:t>Site condition</a:t>
            </a:r>
            <a:r>
              <a:rPr lang="en-CA" sz="2200" b="1" dirty="0" smtClean="0">
                <a:solidFill>
                  <a:schemeClr val="bg2"/>
                </a:solidFill>
              </a:rPr>
              <a:t>:</a:t>
            </a:r>
          </a:p>
          <a:p>
            <a:pPr marL="342900" indent="-342900" algn="l">
              <a:buClr>
                <a:srgbClr val="008FD0"/>
              </a:buClr>
              <a:buFont typeface="Wingdings" panose="05000000000000000000" pitchFamily="2" charset="2"/>
              <a:buChar char="§"/>
            </a:pPr>
            <a:r>
              <a:rPr lang="en-CA" sz="2200" dirty="0" smtClean="0">
                <a:solidFill>
                  <a:schemeClr val="bg2"/>
                </a:solidFill>
              </a:rPr>
              <a:t>Full Remote operation</a:t>
            </a:r>
          </a:p>
          <a:p>
            <a:pPr marL="342900" indent="-342900" algn="l">
              <a:buClr>
                <a:srgbClr val="008FD0"/>
              </a:buClr>
              <a:buFont typeface="Wingdings" panose="05000000000000000000" pitchFamily="2" charset="2"/>
              <a:buChar char="§"/>
            </a:pPr>
            <a:r>
              <a:rPr lang="en-CA" sz="2200" dirty="0" smtClean="0">
                <a:solidFill>
                  <a:schemeClr val="bg2"/>
                </a:solidFill>
              </a:rPr>
              <a:t>6 hours response time</a:t>
            </a:r>
          </a:p>
          <a:p>
            <a:pPr marL="342900" indent="-342900" algn="l">
              <a:buClr>
                <a:srgbClr val="008FD0"/>
              </a:buClr>
              <a:buFont typeface="Wingdings" panose="05000000000000000000" pitchFamily="2" charset="2"/>
              <a:buChar char="§"/>
            </a:pPr>
            <a:r>
              <a:rPr lang="en-CA" sz="2200" dirty="0" smtClean="0">
                <a:solidFill>
                  <a:schemeClr val="bg2"/>
                </a:solidFill>
              </a:rPr>
              <a:t>Staffing: business hours</a:t>
            </a:r>
          </a:p>
        </p:txBody>
      </p:sp>
      <p:sp>
        <p:nvSpPr>
          <p:cNvPr id="6" name="TextBox 5"/>
          <p:cNvSpPr txBox="1"/>
          <p:nvPr/>
        </p:nvSpPr>
        <p:spPr>
          <a:xfrm>
            <a:off x="76200" y="2420888"/>
            <a:ext cx="3276599" cy="4154984"/>
          </a:xfrm>
          <a:prstGeom prst="rect">
            <a:avLst/>
          </a:prstGeom>
          <a:noFill/>
        </p:spPr>
        <p:txBody>
          <a:bodyPr wrap="square" rtlCol="0">
            <a:spAutoFit/>
          </a:bodyPr>
          <a:lstStyle/>
          <a:p>
            <a:pPr algn="l">
              <a:buClr>
                <a:srgbClr val="008FD0"/>
              </a:buClr>
            </a:pPr>
            <a:r>
              <a:rPr lang="en-CA" sz="2200" b="1" u="sng" dirty="0" smtClean="0">
                <a:solidFill>
                  <a:schemeClr val="bg2"/>
                </a:solidFill>
              </a:rPr>
              <a:t>Analysis Impact</a:t>
            </a:r>
            <a:r>
              <a:rPr lang="en-CA" sz="2200" b="1" dirty="0" smtClean="0">
                <a:solidFill>
                  <a:schemeClr val="bg2"/>
                </a:solidFill>
              </a:rPr>
              <a:t>:</a:t>
            </a:r>
          </a:p>
          <a:p>
            <a:pPr marL="342900" indent="-342900" algn="l">
              <a:buClr>
                <a:srgbClr val="008FD0"/>
              </a:buClr>
              <a:buFont typeface="Wingdings" panose="05000000000000000000" pitchFamily="2" charset="2"/>
              <a:buChar char="§"/>
            </a:pPr>
            <a:r>
              <a:rPr lang="en-CA" sz="2200" dirty="0" smtClean="0">
                <a:solidFill>
                  <a:schemeClr val="bg2"/>
                </a:solidFill>
              </a:rPr>
              <a:t>Redundant Gate </a:t>
            </a:r>
            <a:br>
              <a:rPr lang="en-CA" sz="2200" dirty="0" smtClean="0">
                <a:solidFill>
                  <a:schemeClr val="bg2"/>
                </a:solidFill>
              </a:rPr>
            </a:br>
            <a:r>
              <a:rPr lang="en-CA" sz="2200" dirty="0" smtClean="0">
                <a:solidFill>
                  <a:schemeClr val="bg2"/>
                </a:solidFill>
              </a:rPr>
              <a:t>(safety objective)</a:t>
            </a:r>
          </a:p>
          <a:p>
            <a:pPr algn="l">
              <a:buClr>
                <a:srgbClr val="008FD0"/>
              </a:buClr>
            </a:pPr>
            <a:r>
              <a:rPr lang="en-CA" sz="2200" b="1" u="sng" dirty="0" err="1" smtClean="0">
                <a:solidFill>
                  <a:schemeClr val="bg2"/>
                </a:solidFill>
              </a:rPr>
              <a:t>Optioneering</a:t>
            </a:r>
            <a:r>
              <a:rPr lang="en-CA" sz="2200" b="1" u="sng" dirty="0" smtClean="0">
                <a:solidFill>
                  <a:schemeClr val="bg2"/>
                </a:solidFill>
              </a:rPr>
              <a:t>:</a:t>
            </a:r>
          </a:p>
          <a:p>
            <a:pPr marL="342900" indent="-342900" algn="l">
              <a:buClr>
                <a:srgbClr val="008FD0"/>
              </a:buClr>
              <a:buFont typeface="Wingdings" panose="05000000000000000000" pitchFamily="2" charset="2"/>
              <a:buChar char="§"/>
            </a:pPr>
            <a:r>
              <a:rPr lang="en-CA" sz="2200" dirty="0">
                <a:solidFill>
                  <a:schemeClr val="bg2"/>
                </a:solidFill>
              </a:rPr>
              <a:t>Simplified Power Configuration </a:t>
            </a:r>
            <a:r>
              <a:rPr lang="en-CA" sz="2200" dirty="0" smtClean="0">
                <a:solidFill>
                  <a:schemeClr val="bg2"/>
                </a:solidFill>
              </a:rPr>
              <a:t>($750K</a:t>
            </a:r>
            <a:r>
              <a:rPr lang="en-CA" sz="2200" dirty="0">
                <a:solidFill>
                  <a:schemeClr val="bg2"/>
                </a:solidFill>
              </a:rPr>
              <a:t>)</a:t>
            </a:r>
          </a:p>
          <a:p>
            <a:pPr marL="342900" indent="-342900" algn="l">
              <a:buClr>
                <a:srgbClr val="008FD0"/>
              </a:buClr>
              <a:buFont typeface="Wingdings" panose="05000000000000000000" pitchFamily="2" charset="2"/>
              <a:buChar char="§"/>
            </a:pPr>
            <a:r>
              <a:rPr lang="en-CA" sz="2200" dirty="0">
                <a:solidFill>
                  <a:schemeClr val="bg2"/>
                </a:solidFill>
              </a:rPr>
              <a:t>Eliminated an automatic transfer switch ($</a:t>
            </a:r>
            <a:r>
              <a:rPr lang="en-CA" sz="2200" dirty="0" smtClean="0">
                <a:solidFill>
                  <a:schemeClr val="bg2"/>
                </a:solidFill>
              </a:rPr>
              <a:t>600K)</a:t>
            </a:r>
          </a:p>
          <a:p>
            <a:pPr marL="342900" indent="-342900" algn="l">
              <a:buClr>
                <a:srgbClr val="008FD0"/>
              </a:buClr>
              <a:buFont typeface="Wingdings" panose="05000000000000000000" pitchFamily="2" charset="2"/>
              <a:buChar char="§"/>
            </a:pPr>
            <a:r>
              <a:rPr lang="en-CA" sz="2200" dirty="0" smtClean="0">
                <a:solidFill>
                  <a:schemeClr val="bg2"/>
                </a:solidFill>
              </a:rPr>
              <a:t>Simplified Control ($500K)</a:t>
            </a:r>
            <a:endParaRPr lang="en-CA" sz="2200" dirty="0">
              <a:solidFill>
                <a:schemeClr val="bg2"/>
              </a:solidFill>
            </a:endParaRPr>
          </a:p>
          <a:p>
            <a:pPr marL="800100" lvl="1" indent="-342900" algn="l">
              <a:buClr>
                <a:srgbClr val="008FD0"/>
              </a:buClr>
              <a:buFont typeface="Wingdings" panose="05000000000000000000" pitchFamily="2" charset="2"/>
              <a:buChar char="§"/>
            </a:pPr>
            <a:endParaRPr lang="en-CA" sz="2200" dirty="0">
              <a:solidFill>
                <a:schemeClr val="bg2"/>
              </a:solidFill>
            </a:endParaRPr>
          </a:p>
        </p:txBody>
      </p:sp>
    </p:spTree>
    <p:extLst>
      <p:ext uri="{BB962C8B-B14F-4D97-AF65-F5344CB8AC3E}">
        <p14:creationId xmlns:p14="http://schemas.microsoft.com/office/powerpoint/2010/main" val="292700368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052736"/>
            <a:ext cx="3024336" cy="3447098"/>
          </a:xfrm>
          <a:noFill/>
        </p:spPr>
        <p:txBody>
          <a:bodyPr wrap="square" rtlCol="0">
            <a:spAutoFit/>
          </a:bodyPr>
          <a:lstStyle/>
          <a:p>
            <a:pPr marL="0">
              <a:buClr>
                <a:srgbClr val="008FD0"/>
              </a:buClr>
            </a:pPr>
            <a:r>
              <a:rPr lang="en-CA" sz="2200" b="1" u="sng" kern="1200" dirty="0"/>
              <a:t>Challenge</a:t>
            </a:r>
            <a:r>
              <a:rPr lang="en-CA" sz="2200" b="1" kern="1200" dirty="0"/>
              <a:t>:</a:t>
            </a:r>
          </a:p>
          <a:p>
            <a:pPr marL="0">
              <a:buClr>
                <a:srgbClr val="008FD0"/>
              </a:buClr>
            </a:pPr>
            <a:r>
              <a:rPr lang="en-CA" sz="2200" kern="1200" dirty="0"/>
              <a:t>Confirm reliability targets proposed in the </a:t>
            </a:r>
            <a:r>
              <a:rPr lang="en-CA" sz="2200" kern="1200" dirty="0" smtClean="0"/>
              <a:t>conceptual design</a:t>
            </a:r>
          </a:p>
          <a:p>
            <a:pPr marL="0">
              <a:buClr>
                <a:srgbClr val="008FD0"/>
              </a:buClr>
            </a:pPr>
            <a:r>
              <a:rPr lang="en-CA" sz="2200" b="1" u="sng" kern="1200" dirty="0"/>
              <a:t>Method:</a:t>
            </a:r>
          </a:p>
          <a:p>
            <a:pPr marL="0">
              <a:buClr>
                <a:srgbClr val="008FD0"/>
              </a:buClr>
            </a:pPr>
            <a:r>
              <a:rPr lang="en-CA" sz="2200" kern="1200" dirty="0" smtClean="0"/>
              <a:t>RBD was used to model the system for two mode of operation:</a:t>
            </a:r>
          </a:p>
          <a:p>
            <a:pPr marL="0">
              <a:buClr>
                <a:srgbClr val="008FD0"/>
              </a:buClr>
            </a:pPr>
            <a:r>
              <a:rPr lang="en-CA" sz="2200" kern="1200" dirty="0" smtClean="0"/>
              <a:t>Normal Operation and Degraded Operation</a:t>
            </a:r>
          </a:p>
        </p:txBody>
      </p:sp>
      <p:sp>
        <p:nvSpPr>
          <p:cNvPr id="4" name="Slide Number Placeholder 3"/>
          <p:cNvSpPr>
            <a:spLocks noGrp="1"/>
          </p:cNvSpPr>
          <p:nvPr>
            <p:ph type="sldNum" sz="quarter" idx="10"/>
          </p:nvPr>
        </p:nvSpPr>
        <p:spPr/>
        <p:txBody>
          <a:bodyPr/>
          <a:lstStyle/>
          <a:p>
            <a:fld id="{5130AE8D-0F08-433C-84FF-F92AE2109D98}" type="slidenum">
              <a:rPr lang="en-US" smtClean="0">
                <a:solidFill>
                  <a:srgbClr val="FFFFFF"/>
                </a:solidFill>
              </a:rPr>
              <a:pPr/>
              <a:t>44</a:t>
            </a:fld>
            <a:endParaRPr lang="en-US">
              <a:solidFill>
                <a:srgbClr val="FFFFFF"/>
              </a:solidFill>
            </a:endParaRPr>
          </a:p>
        </p:txBody>
      </p:sp>
      <p:sp>
        <p:nvSpPr>
          <p:cNvPr id="5" name="Title 3"/>
          <p:cNvSpPr>
            <a:spLocks noGrp="1"/>
          </p:cNvSpPr>
          <p:nvPr>
            <p:ph type="title"/>
          </p:nvPr>
        </p:nvSpPr>
        <p:spPr>
          <a:xfrm>
            <a:off x="457200" y="116632"/>
            <a:ext cx="7772400" cy="1143000"/>
          </a:xfrm>
        </p:spPr>
        <p:txBody>
          <a:bodyPr/>
          <a:lstStyle/>
          <a:p>
            <a:r>
              <a:rPr lang="en-US" b="1" dirty="0" smtClean="0"/>
              <a:t>Case Study – Telescope Observatory System</a:t>
            </a:r>
            <a:endParaRPr lang="en-US" b="1"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848" y="1412776"/>
            <a:ext cx="5730280" cy="32167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2"/>
          <p:cNvSpPr txBox="1">
            <a:spLocks/>
          </p:cNvSpPr>
          <p:nvPr/>
        </p:nvSpPr>
        <p:spPr bwMode="auto">
          <a:xfrm>
            <a:off x="241176" y="4437112"/>
            <a:ext cx="8692952" cy="1388072"/>
          </a:xfrm>
          <a:prstGeom prst="rect">
            <a:avLst/>
          </a:prstGeom>
          <a:noFill/>
          <a:ln w="9525">
            <a:noFill/>
            <a:miter lim="800000"/>
            <a:headEnd/>
            <a:tailEnd/>
          </a:ln>
          <a:effectLst/>
        </p:spPr>
        <p:txBody>
          <a:bodyPr vert="horz" wrap="square" lIns="91440" tIns="45720" rIns="91440" bIns="45720" numCol="1" rtlCol="0" anchor="t" anchorCtr="0" compatLnSpc="1">
            <a:prstTxWarp prst="textNoShape">
              <a:avLst/>
            </a:prstTxWarp>
            <a:spAutoFit/>
          </a:bodyPr>
          <a:lstStyle>
            <a:lvl1pPr marL="342900" indent="-342900" algn="l" rtl="0" fontAlgn="base">
              <a:lnSpc>
                <a:spcPct val="90000"/>
              </a:lnSpc>
              <a:spcBef>
                <a:spcPts val="600"/>
              </a:spcBef>
              <a:spcAft>
                <a:spcPct val="0"/>
              </a:spcAft>
              <a:buFont typeface="Wingdings" pitchFamily="2" charset="2"/>
              <a:defRPr sz="2000">
                <a:solidFill>
                  <a:schemeClr val="bg2"/>
                </a:solidFill>
                <a:latin typeface="+mn-lt"/>
                <a:ea typeface="+mn-ea"/>
                <a:cs typeface="+mn-cs"/>
              </a:defRPr>
            </a:lvl1pPr>
            <a:lvl2pPr marL="740664" indent="-347472"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2pPr>
            <a:lvl3pPr marL="1143000" indent="-228600"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3pPr>
            <a:lvl4pPr marL="1600200" indent="-228600"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4pPr>
            <a:lvl5pPr marL="2057400" indent="-228600" algn="l" rtl="0" fontAlgn="base">
              <a:lnSpc>
                <a:spcPct val="90000"/>
              </a:lnSpc>
              <a:spcBef>
                <a:spcPts val="600"/>
              </a:spcBef>
              <a:spcAft>
                <a:spcPct val="0"/>
              </a:spcAft>
              <a:buClr>
                <a:schemeClr val="tx2"/>
              </a:buClr>
              <a:buFont typeface="Wingdings" pitchFamily="2" charset="2"/>
              <a:buChar char="§"/>
              <a:defRPr sz="2000">
                <a:solidFill>
                  <a:schemeClr val="bg2"/>
                </a:solidFill>
                <a:latin typeface="+mn-lt"/>
              </a:defRPr>
            </a:lvl5pPr>
            <a:lvl6pPr marL="2514600" indent="-228600" algn="l" rtl="0" fontAlgn="base">
              <a:spcBef>
                <a:spcPct val="20000"/>
              </a:spcBef>
              <a:spcAft>
                <a:spcPct val="0"/>
              </a:spcAft>
              <a:buFont typeface="Wingdings" pitchFamily="2" charset="2"/>
              <a:buChar char="§"/>
              <a:defRPr sz="1200">
                <a:solidFill>
                  <a:schemeClr val="bg2"/>
                </a:solidFill>
                <a:latin typeface="+mn-lt"/>
              </a:defRPr>
            </a:lvl6pPr>
            <a:lvl7pPr marL="2971800" indent="-228600" algn="l" rtl="0" fontAlgn="base">
              <a:spcBef>
                <a:spcPct val="20000"/>
              </a:spcBef>
              <a:spcAft>
                <a:spcPct val="0"/>
              </a:spcAft>
              <a:buFont typeface="Wingdings" pitchFamily="2" charset="2"/>
              <a:buChar char="§"/>
              <a:defRPr sz="1200">
                <a:solidFill>
                  <a:schemeClr val="bg2"/>
                </a:solidFill>
                <a:latin typeface="+mn-lt"/>
              </a:defRPr>
            </a:lvl7pPr>
            <a:lvl8pPr marL="3429000" indent="-228600" algn="l" rtl="0" fontAlgn="base">
              <a:spcBef>
                <a:spcPct val="20000"/>
              </a:spcBef>
              <a:spcAft>
                <a:spcPct val="0"/>
              </a:spcAft>
              <a:buFont typeface="Wingdings" pitchFamily="2" charset="2"/>
              <a:buChar char="§"/>
              <a:defRPr sz="1200">
                <a:solidFill>
                  <a:schemeClr val="bg2"/>
                </a:solidFill>
                <a:latin typeface="+mn-lt"/>
              </a:defRPr>
            </a:lvl8pPr>
            <a:lvl9pPr marL="3886200" indent="-228600" algn="l" rtl="0" fontAlgn="base">
              <a:spcBef>
                <a:spcPct val="20000"/>
              </a:spcBef>
              <a:spcAft>
                <a:spcPct val="0"/>
              </a:spcAft>
              <a:buFont typeface="Wingdings" pitchFamily="2" charset="2"/>
              <a:buChar char="§"/>
              <a:defRPr sz="1200">
                <a:solidFill>
                  <a:schemeClr val="bg2"/>
                </a:solidFill>
                <a:latin typeface="+mn-lt"/>
              </a:defRPr>
            </a:lvl9pPr>
          </a:lstStyle>
          <a:p>
            <a:pPr marL="0">
              <a:buClr>
                <a:srgbClr val="008FD0"/>
              </a:buClr>
            </a:pPr>
            <a:r>
              <a:rPr lang="en-CA" sz="2200" b="1" u="sng" kern="1200" dirty="0" smtClean="0"/>
              <a:t>Results:</a:t>
            </a:r>
          </a:p>
          <a:p>
            <a:pPr marL="0">
              <a:buClr>
                <a:srgbClr val="008FD0"/>
              </a:buClr>
            </a:pPr>
            <a:r>
              <a:rPr lang="en-CA" sz="2200" kern="1200" dirty="0" smtClean="0"/>
              <a:t>Overall unavailability of the system from RBD confirmed targets proposed by the conceptual design however unavailability of individual subsystem varied significantly</a:t>
            </a:r>
            <a:r>
              <a:rPr lang="en-CA" sz="2200" dirty="0" smtClean="0"/>
              <a:t> – efforts to improve design were realigned.</a:t>
            </a:r>
            <a:endParaRPr lang="en-CA" sz="2200" kern="1200" dirty="0"/>
          </a:p>
        </p:txBody>
      </p:sp>
    </p:spTree>
    <p:extLst>
      <p:ext uri="{BB962C8B-B14F-4D97-AF65-F5344CB8AC3E}">
        <p14:creationId xmlns:p14="http://schemas.microsoft.com/office/powerpoint/2010/main" val="66034033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55576" y="2420888"/>
            <a:ext cx="7772400" cy="1143000"/>
          </a:xfrm>
        </p:spPr>
        <p:txBody>
          <a:bodyPr/>
          <a:lstStyle/>
          <a:p>
            <a:pPr algn="ctr"/>
            <a:r>
              <a:rPr lang="en-CA" dirty="0" smtClean="0"/>
              <a:t>THANK YOU</a:t>
            </a:r>
            <a:endParaRPr lang="en-CA" dirty="0"/>
          </a:p>
        </p:txBody>
      </p:sp>
      <p:sp>
        <p:nvSpPr>
          <p:cNvPr id="4" name="Slide Number Placeholder 3"/>
          <p:cNvSpPr>
            <a:spLocks noGrp="1"/>
          </p:cNvSpPr>
          <p:nvPr>
            <p:ph type="sldNum" sz="quarter" idx="10"/>
          </p:nvPr>
        </p:nvSpPr>
        <p:spPr/>
        <p:txBody>
          <a:bodyPr/>
          <a:lstStyle/>
          <a:p>
            <a:fld id="{5130AE8D-0F08-433C-84FF-F92AE2109D98}" type="slidenum">
              <a:rPr lang="en-US" smtClean="0">
                <a:solidFill>
                  <a:srgbClr val="FFFFFF"/>
                </a:solidFill>
              </a:rPr>
              <a:pPr/>
              <a:t>45</a:t>
            </a:fld>
            <a:endParaRPr lang="en-US">
              <a:solidFill>
                <a:srgbClr val="FFFFFF"/>
              </a:solidFill>
            </a:endParaRPr>
          </a:p>
        </p:txBody>
      </p:sp>
    </p:spTree>
    <p:extLst>
      <p:ext uri="{BB962C8B-B14F-4D97-AF65-F5344CB8AC3E}">
        <p14:creationId xmlns:p14="http://schemas.microsoft.com/office/powerpoint/2010/main" val="357581359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RW page">
  <a:themeElements>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fontScheme name="RW pag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CCFFFF">
                <a:gamma/>
                <a:shade val="46275"/>
                <a:invGamma/>
              </a:srgbClr>
            </a:gs>
            <a:gs pos="100000">
              <a:srgbClr val="CCFFFF"/>
            </a:gs>
          </a:gsLst>
          <a:lin ang="5400000" scaled="1"/>
        </a:gradFill>
        <a:ln w="9525" cap="flat" cmpd="sng" algn="ctr">
          <a:solidFill>
            <a:srgbClr val="000000"/>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AU" sz="1000" b="0" i="0" u="none" strike="noStrike" cap="none" normalizeH="0" baseline="0" smtClean="0">
            <a:ln>
              <a:noFill/>
            </a:ln>
            <a:solidFill>
              <a:schemeClr val="tx1"/>
            </a:solidFill>
            <a:effectLst/>
            <a:latin typeface="Calibri" pitchFamily="34" charset="0"/>
          </a:defRPr>
        </a:defPPr>
      </a:lstStyle>
    </a:spDef>
    <a:lnDef>
      <a:spPr bwMode="auto">
        <a:xfrm>
          <a:off x="0" y="0"/>
          <a:ext cx="1" cy="1"/>
        </a:xfrm>
        <a:custGeom>
          <a:avLst/>
          <a:gdLst/>
          <a:ahLst/>
          <a:cxnLst/>
          <a:rect l="0" t="0" r="0" b="0"/>
          <a:pathLst/>
        </a:custGeom>
        <a:gradFill rotWithShape="1">
          <a:gsLst>
            <a:gs pos="0">
              <a:srgbClr val="CCFFFF">
                <a:gamma/>
                <a:shade val="46275"/>
                <a:invGamma/>
              </a:srgbClr>
            </a:gs>
            <a:gs pos="100000">
              <a:srgbClr val="CCFFFF"/>
            </a:gs>
          </a:gsLst>
          <a:lin ang="5400000" scaled="1"/>
        </a:gradFill>
        <a:ln w="9525" cap="flat" cmpd="sng" algn="ctr">
          <a:solidFill>
            <a:srgbClr val="000000"/>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AU" sz="1000" b="0" i="0" u="none" strike="noStrike" cap="none" normalizeH="0" baseline="0" smtClean="0">
            <a:ln>
              <a:noFill/>
            </a:ln>
            <a:solidFill>
              <a:schemeClr val="tx1"/>
            </a:solidFill>
            <a:effectLst/>
            <a:latin typeface="Calibri" pitchFamily="34" charset="0"/>
          </a:defRPr>
        </a:defPPr>
      </a:lstStyle>
    </a:lnDef>
  </a:objectDefaults>
  <a:extraClrSchemeLst>
    <a:extraClrScheme>
      <a:clrScheme name="RW pag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RW pag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RW pag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RW pag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RW pag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RW pag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RW pag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RW page 8">
        <a:dk1>
          <a:srgbClr val="777777"/>
        </a:dk1>
        <a:lt1>
          <a:srgbClr val="FFFFFF"/>
        </a:lt1>
        <a:dk2>
          <a:srgbClr val="008FD0"/>
        </a:dk2>
        <a:lt2>
          <a:srgbClr val="333333"/>
        </a:lt2>
        <a:accent1>
          <a:srgbClr val="DDDDDD"/>
        </a:accent1>
        <a:accent2>
          <a:srgbClr val="808080"/>
        </a:accent2>
        <a:accent3>
          <a:srgbClr val="FFFFFF"/>
        </a:accent3>
        <a:accent4>
          <a:srgbClr val="656565"/>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RW page">
  <a:themeElements>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fontScheme name="RW pag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CCFFFF">
                <a:gamma/>
                <a:shade val="46275"/>
                <a:invGamma/>
              </a:srgbClr>
            </a:gs>
            <a:gs pos="100000">
              <a:srgbClr val="CCFFFF"/>
            </a:gs>
          </a:gsLst>
          <a:lin ang="5400000" scaled="1"/>
        </a:gradFill>
        <a:ln w="9525" cap="flat" cmpd="sng" algn="ctr">
          <a:solidFill>
            <a:srgbClr val="000000"/>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AU" sz="1000" b="0" i="0" u="none" strike="noStrike" cap="none" normalizeH="0" baseline="0" smtClean="0">
            <a:ln>
              <a:noFill/>
            </a:ln>
            <a:solidFill>
              <a:schemeClr val="tx1"/>
            </a:solidFill>
            <a:effectLst/>
            <a:latin typeface="Calibri" pitchFamily="34" charset="0"/>
          </a:defRPr>
        </a:defPPr>
      </a:lstStyle>
    </a:spDef>
    <a:lnDef>
      <a:spPr bwMode="auto">
        <a:xfrm>
          <a:off x="0" y="0"/>
          <a:ext cx="1" cy="1"/>
        </a:xfrm>
        <a:custGeom>
          <a:avLst/>
          <a:gdLst/>
          <a:ahLst/>
          <a:cxnLst/>
          <a:rect l="0" t="0" r="0" b="0"/>
          <a:pathLst/>
        </a:custGeom>
        <a:gradFill rotWithShape="1">
          <a:gsLst>
            <a:gs pos="0">
              <a:srgbClr val="CCFFFF">
                <a:gamma/>
                <a:shade val="46275"/>
                <a:invGamma/>
              </a:srgbClr>
            </a:gs>
            <a:gs pos="100000">
              <a:srgbClr val="CCFFFF"/>
            </a:gs>
          </a:gsLst>
          <a:lin ang="5400000" scaled="1"/>
        </a:gradFill>
        <a:ln w="9525" cap="flat" cmpd="sng" algn="ctr">
          <a:solidFill>
            <a:srgbClr val="000000"/>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AU" sz="1000" b="0" i="0" u="none" strike="noStrike" cap="none" normalizeH="0" baseline="0" smtClean="0">
            <a:ln>
              <a:noFill/>
            </a:ln>
            <a:solidFill>
              <a:schemeClr val="tx1"/>
            </a:solidFill>
            <a:effectLst/>
            <a:latin typeface="Calibri" pitchFamily="34" charset="0"/>
          </a:defRPr>
        </a:defPPr>
      </a:lstStyle>
    </a:lnDef>
  </a:objectDefaults>
  <a:extraClrSchemeLst>
    <a:extraClrScheme>
      <a:clrScheme name="RW pag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RW pag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RW pag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RW pag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RW pag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RW pag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RW pag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RW page 8">
        <a:dk1>
          <a:srgbClr val="777777"/>
        </a:dk1>
        <a:lt1>
          <a:srgbClr val="FFFFFF"/>
        </a:lt1>
        <a:dk2>
          <a:srgbClr val="008FD0"/>
        </a:dk2>
        <a:lt2>
          <a:srgbClr val="333333"/>
        </a:lt2>
        <a:accent1>
          <a:srgbClr val="DDDDDD"/>
        </a:accent1>
        <a:accent2>
          <a:srgbClr val="808080"/>
        </a:accent2>
        <a:accent3>
          <a:srgbClr val="FFFFFF"/>
        </a:accent3>
        <a:accent4>
          <a:srgbClr val="656565"/>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2.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3.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4.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5.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6.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7.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8.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9.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10.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11.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12.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13.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14.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15.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16.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17.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18.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19.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20.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21.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ppt/theme/themeOverride22.xml><?xml version="1.0" encoding="utf-8"?>
<a:themeOverride xmlns:a="http://schemas.openxmlformats.org/drawingml/2006/main">
  <a:clrScheme name="RW page 9">
    <a:dk1>
      <a:srgbClr val="777777"/>
    </a:dk1>
    <a:lt1>
      <a:srgbClr val="FFFFFF"/>
    </a:lt1>
    <a:dk2>
      <a:srgbClr val="008FD0"/>
    </a:dk2>
    <a:lt2>
      <a:srgbClr val="4D4D4D"/>
    </a:lt2>
    <a:accent1>
      <a:srgbClr val="808080"/>
    </a:accent1>
    <a:accent2>
      <a:srgbClr val="B2B2B2"/>
    </a:accent2>
    <a:accent3>
      <a:srgbClr val="FFFFFF"/>
    </a:accent3>
    <a:accent4>
      <a:srgbClr val="656565"/>
    </a:accent4>
    <a:accent5>
      <a:srgbClr val="C0C0C0"/>
    </a:accent5>
    <a:accent6>
      <a:srgbClr val="A1A1A1"/>
    </a:accent6>
    <a:hlink>
      <a:srgbClr val="4D4D4D"/>
    </a:hlink>
    <a:folHlink>
      <a:srgbClr val="EAEAEA"/>
    </a:folHlink>
  </a:clrScheme>
</a:themeOverride>
</file>

<file path=docProps/app.xml><?xml version="1.0" encoding="utf-8"?>
<Properties xmlns="http://schemas.openxmlformats.org/officeDocument/2006/extended-properties" xmlns:vt="http://schemas.openxmlformats.org/officeDocument/2006/docPropsVTypes">
  <TotalTime>1108</TotalTime>
  <Words>2067</Words>
  <Application>Microsoft Office PowerPoint</Application>
  <PresentationFormat>On-screen Show (4:3)</PresentationFormat>
  <Paragraphs>344</Paragraphs>
  <Slides>45</Slides>
  <Notes>19</Notes>
  <HiddenSlides>0</HiddenSlides>
  <MMClips>0</MMClips>
  <ScaleCrop>false</ScaleCrop>
  <HeadingPairs>
    <vt:vector size="4" baseType="variant">
      <vt:variant>
        <vt:lpstr>Theme</vt:lpstr>
      </vt:variant>
      <vt:variant>
        <vt:i4>2</vt:i4>
      </vt:variant>
      <vt:variant>
        <vt:lpstr>Slide Titles</vt:lpstr>
      </vt:variant>
      <vt:variant>
        <vt:i4>45</vt:i4>
      </vt:variant>
    </vt:vector>
  </HeadingPairs>
  <TitlesOfParts>
    <vt:vector size="47" baseType="lpstr">
      <vt:lpstr>RW page</vt:lpstr>
      <vt:lpstr>1_RW page</vt:lpstr>
      <vt:lpstr>PowerPoint Presentation</vt:lpstr>
      <vt:lpstr>Reliability Block Diagrams</vt:lpstr>
      <vt:lpstr>PowerPoint Presentation</vt:lpstr>
      <vt:lpstr>Definitions</vt:lpstr>
      <vt:lpstr>Definitions</vt:lpstr>
      <vt:lpstr>Definitions</vt:lpstr>
      <vt:lpstr>MTTR vs. MTBF</vt:lpstr>
      <vt:lpstr>Definitions - Availability</vt:lpstr>
      <vt:lpstr>Basic Reliability</vt:lpstr>
      <vt:lpstr>Basic Reliability</vt:lpstr>
      <vt:lpstr>Reliability calculations</vt:lpstr>
      <vt:lpstr>Reliability calculations</vt:lpstr>
      <vt:lpstr>Reliability and Availability</vt:lpstr>
      <vt:lpstr>Reliability Engineering tools</vt:lpstr>
      <vt:lpstr>Reliability Block Diagram (RBD)</vt:lpstr>
      <vt:lpstr>PowerPoint Presentation</vt:lpstr>
      <vt:lpstr>PowerPoint Presentation</vt:lpstr>
      <vt:lpstr> Reliability Block Diagrams</vt:lpstr>
      <vt:lpstr> Reliability Block Diagrams</vt:lpstr>
      <vt:lpstr> Reliability Block Diagrams</vt:lpstr>
      <vt:lpstr> Reliability Block Diagrams</vt:lpstr>
      <vt:lpstr> Reliability Block Diagrams</vt:lpstr>
      <vt:lpstr>Reliability Block Diagrams</vt:lpstr>
      <vt:lpstr>Reliability Block Diagrams (RBD) vs. Fault Tree Diagrams (FTD)</vt:lpstr>
      <vt:lpstr>Reliability Block Diagrams (RBD) vs. Fault Tree Diagrams (FTD)</vt:lpstr>
      <vt:lpstr>Reliability Block Diagrams - Inputs</vt:lpstr>
      <vt:lpstr>Reliability Block Diagrams - Outputs</vt:lpstr>
      <vt:lpstr>Begin with existing design – Pareto chart</vt:lpstr>
      <vt:lpstr>Evaluate Improved Design – Pareto chart</vt:lpstr>
      <vt:lpstr>Provide options</vt:lpstr>
      <vt:lpstr>Optimized design outcomes (Q)</vt:lpstr>
      <vt:lpstr>Reliability Myths (why do an analysis?)</vt:lpstr>
      <vt:lpstr>MYTH: Redundant Systems always perform better</vt:lpstr>
      <vt:lpstr>MYTH: Flexible/Configurable Systems Perform Better</vt:lpstr>
      <vt:lpstr>MYTH: System reliability should be independent of operational requirements</vt:lpstr>
      <vt:lpstr>MYTH: Repair time for backup system is less important than for primary system</vt:lpstr>
      <vt:lpstr>MYTH: Component failure rates are equipment specific</vt:lpstr>
      <vt:lpstr>MYTH: The better design becomes obvious with more experience</vt:lpstr>
      <vt:lpstr>If you want to know:</vt:lpstr>
      <vt:lpstr>How does reliability assessment change the process to find a solution for an under-performing system?</vt:lpstr>
      <vt:lpstr>PowerPoint Presentation</vt:lpstr>
      <vt:lpstr>Reliability Analysis using RBD – Examples:</vt:lpstr>
      <vt:lpstr>Case Study – Spillway System</vt:lpstr>
      <vt:lpstr>Case Study – Telescope Observatory System</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ASQ RD Webinar Series - Reliability Analysis using Reliability Block Diagram( RBD)</dc:title>
  <dc:creator>Frank</dc:creator>
  <cp:lastModifiedBy>Auda David</cp:lastModifiedBy>
  <cp:revision>79</cp:revision>
  <cp:lastPrinted>2018-04-12T05:48:39Z</cp:lastPrinted>
  <dcterms:created xsi:type="dcterms:W3CDTF">2018-04-05T17:21:32Z</dcterms:created>
  <dcterms:modified xsi:type="dcterms:W3CDTF">2018-04-12T12:18:26Z</dcterms:modified>
</cp:coreProperties>
</file>